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7"/>
  </p:notesMasterIdLst>
  <p:sldIdLst>
    <p:sldId id="256" r:id="rId5"/>
    <p:sldId id="266" r:id="rId6"/>
    <p:sldId id="267" r:id="rId7"/>
    <p:sldId id="259" r:id="rId8"/>
    <p:sldId id="261" r:id="rId9"/>
    <p:sldId id="262" r:id="rId10"/>
    <p:sldId id="263" r:id="rId11"/>
    <p:sldId id="268" r:id="rId12"/>
    <p:sldId id="269" r:id="rId13"/>
    <p:sldId id="270" r:id="rId14"/>
    <p:sldId id="265" r:id="rId15"/>
    <p:sldId id="25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l Mueller" initials="WM" lastIdx="11" clrIdx="0">
    <p:extLst>
      <p:ext uri="{19B8F6BF-5375-455C-9EA6-DF929625EA0E}">
        <p15:presenceInfo xmlns:p15="http://schemas.microsoft.com/office/powerpoint/2012/main" userId="S-1-5-21-57989841-448539723-1417001333-27651" providerId="AD"/>
      </p:ext>
    </p:extLst>
  </p:cmAuthor>
  <p:cmAuthor id="2" name="Anne-Helen Harding" initials="AH" lastIdx="2" clrIdx="1">
    <p:extLst>
      <p:ext uri="{19B8F6BF-5375-455C-9EA6-DF929625EA0E}">
        <p15:presenceInfo xmlns:p15="http://schemas.microsoft.com/office/powerpoint/2012/main" userId="S-1-5-21-6776287-1468165037-2079600828-113668" providerId="AD"/>
      </p:ext>
    </p:extLst>
  </p:cmAuthor>
  <p:cmAuthor id="3" name="Kromhout, J. (Hans)" initials="KJ(" lastIdx="7" clrIdx="2">
    <p:extLst>
      <p:ext uri="{19B8F6BF-5375-455C-9EA6-DF929625EA0E}">
        <p15:presenceInfo xmlns:p15="http://schemas.microsoft.com/office/powerpoint/2012/main" userId="S::h.kromhout@uu.nl::65bf661c-e07c-463a-ad59-15796d249c73" providerId="AD"/>
      </p:ext>
    </p:extLst>
  </p:cmAuthor>
  <p:cmAuthor id="4" name="Karen Galea" initials="KG" lastIdx="8" clrIdx="3">
    <p:extLst>
      <p:ext uri="{19B8F6BF-5375-455C-9EA6-DF929625EA0E}">
        <p15:presenceInfo xmlns:p15="http://schemas.microsoft.com/office/powerpoint/2012/main" userId="S-1-5-21-57989841-448539723-1417001333-71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3FAE0-CAB0-47DF-932E-8C9A25DB8848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19218-41CB-45F1-AD53-438EFC01E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720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Older ages in SHAW and response rate</a:t>
            </a:r>
          </a:p>
          <a:p>
            <a:r>
              <a:rPr lang="en-GB" baseline="0" dirty="0"/>
              <a:t>Uganda-</a:t>
            </a:r>
            <a:r>
              <a:rPr lang="en-GB" sz="1200" dirty="0">
                <a:effectLst/>
                <a:latin typeface="+mn-lt"/>
                <a:ea typeface="+mn-ea"/>
                <a:cs typeface="+mn-cs"/>
                <a:sym typeface="Helvetica Neue"/>
              </a:rPr>
              <a:t>average less then 1 ha of land + multiple crops with high seasonal change vs UK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9BF20-0F0E-4820-BA04-AC7046EEEFA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469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AoYz3nuzSAhUG1xQKHQ_OBggQjRwIBw&amp;url=http://www.ucl.ac.uk/~ucjtjla/&amp;psig=AFQjCNH-p3gBH1sC9-7LNWNDC_-RCZBhjQ&amp;ust=1490345235270930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tif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press-projec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7" Type="http://schemas.openxmlformats.org/officeDocument/2006/relationships/image" Target="../media/image13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tiff"/><Relationship Id="rId5" Type="http://schemas.openxmlformats.org/officeDocument/2006/relationships/image" Target="../media/image11.tiff"/><Relationship Id="rId4" Type="http://schemas.openxmlformats.org/officeDocument/2006/relationships/image" Target="../media/image10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tiff"/><Relationship Id="rId4" Type="http://schemas.openxmlformats.org/officeDocument/2006/relationships/image" Target="../media/image15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388209"/>
            <a:ext cx="7766936" cy="1646302"/>
          </a:xfrm>
        </p:spPr>
        <p:txBody>
          <a:bodyPr/>
          <a:lstStyle/>
          <a:p>
            <a:r>
              <a:rPr lang="en-GB" sz="3600" dirty="0"/>
              <a:t>Pesticide exposure assessment in farmers from Malaysia, Uganda, and the United Kingdom: an analysis of urinary biomarker concentrations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51721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Will Mueller</a:t>
            </a:r>
          </a:p>
          <a:p>
            <a:r>
              <a:rPr lang="en-GB" dirty="0"/>
              <a:t>ISEE 2022</a:t>
            </a:r>
          </a:p>
          <a:p>
            <a:r>
              <a:rPr lang="en-GB" dirty="0"/>
              <a:t>19 September</a:t>
            </a:r>
          </a:p>
          <a:p>
            <a:r>
              <a:rPr lang="en-GB" dirty="0"/>
              <a:t>Athens, Greece</a:t>
            </a:r>
          </a:p>
        </p:txBody>
      </p:sp>
      <p:pic>
        <p:nvPicPr>
          <p:cNvPr id="4" name="Picture 2" descr="logo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4443" y="460871"/>
            <a:ext cx="1817688" cy="140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Related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57377" y="5808961"/>
            <a:ext cx="1826475" cy="77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319" y="5660651"/>
            <a:ext cx="2171945" cy="11004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66686" y="5970163"/>
            <a:ext cx="3289197" cy="481428"/>
          </a:xfrm>
          <a:prstGeom prst="rect">
            <a:avLst/>
          </a:prstGeom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9376" y="5862075"/>
            <a:ext cx="2799846" cy="697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8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684" y="404404"/>
            <a:ext cx="9232476" cy="936716"/>
          </a:xfrm>
        </p:spPr>
        <p:txBody>
          <a:bodyPr>
            <a:normAutofit/>
          </a:bodyPr>
          <a:lstStyle/>
          <a:p>
            <a:r>
              <a:rPr lang="en-GB" sz="3200" dirty="0" smtClean="0"/>
              <a:t>Fold-change in Glyphosate concentrations</a:t>
            </a:r>
            <a:endParaRPr lang="en-GB" sz="3200" dirty="0"/>
          </a:p>
        </p:txBody>
      </p:sp>
      <p:pic>
        <p:nvPicPr>
          <p:cNvPr id="5" name="Picture 2" descr="logo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81916" y="5814169"/>
            <a:ext cx="1128299" cy="8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7334" y="6211398"/>
            <a:ext cx="6567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ISEE 2022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3222" y="1026920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Uganda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18643" y="104275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UK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888" y="1330040"/>
            <a:ext cx="5162388" cy="3749902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>
          <a:xfrm>
            <a:off x="517762" y="3841580"/>
            <a:ext cx="1711234" cy="3480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512220" y="4223172"/>
            <a:ext cx="1711234" cy="24353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768728" y="1671161"/>
            <a:ext cx="1326079" cy="6065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8509" y="1329319"/>
            <a:ext cx="5127857" cy="3724819"/>
          </a:xfrm>
        </p:spPr>
      </p:pic>
      <p:sp>
        <p:nvSpPr>
          <p:cNvPr id="24" name="Oval 23"/>
          <p:cNvSpPr/>
          <p:nvPr/>
        </p:nvSpPr>
        <p:spPr>
          <a:xfrm>
            <a:off x="6060770" y="4187245"/>
            <a:ext cx="1545772" cy="29609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683433" y="1510945"/>
            <a:ext cx="822960" cy="252548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1255067" y="4937759"/>
            <a:ext cx="8620453" cy="1521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Lower </a:t>
            </a:r>
            <a:r>
              <a:rPr lang="en-GB" b="1" dirty="0" smtClean="0"/>
              <a:t>PPE</a:t>
            </a:r>
            <a:r>
              <a:rPr lang="en-GB" dirty="0" smtClean="0"/>
              <a:t>, education and </a:t>
            </a:r>
            <a:r>
              <a:rPr lang="en-GB" dirty="0"/>
              <a:t>longer activity </a:t>
            </a:r>
            <a:r>
              <a:rPr lang="en-GB" b="1" dirty="0"/>
              <a:t>duration</a:t>
            </a:r>
            <a:r>
              <a:rPr lang="en-GB" dirty="0"/>
              <a:t> were associated with higher </a:t>
            </a:r>
            <a:r>
              <a:rPr lang="en-GB" dirty="0" smtClean="0"/>
              <a:t>concentrations</a:t>
            </a:r>
          </a:p>
          <a:p>
            <a:r>
              <a:rPr lang="en-GB" dirty="0" smtClean="0"/>
              <a:t>Additional </a:t>
            </a:r>
            <a:r>
              <a:rPr lang="en-GB" dirty="0"/>
              <a:t>analysis:</a:t>
            </a:r>
          </a:p>
          <a:p>
            <a:pPr lvl="1"/>
            <a:r>
              <a:rPr lang="en-GB" b="1" dirty="0" smtClean="0"/>
              <a:t>UK</a:t>
            </a:r>
            <a:r>
              <a:rPr lang="en-GB" dirty="0" smtClean="0"/>
              <a:t> </a:t>
            </a:r>
            <a:r>
              <a:rPr lang="en-GB" dirty="0"/>
              <a:t>- Lower concentrations with changing mask</a:t>
            </a:r>
            <a:endParaRPr lang="en-GB" dirty="0" smtClean="0"/>
          </a:p>
          <a:p>
            <a:pPr lvl="1"/>
            <a:r>
              <a:rPr lang="en-GB" b="1" dirty="0" smtClean="0"/>
              <a:t>Uganda</a:t>
            </a:r>
            <a:r>
              <a:rPr lang="en-GB" dirty="0" smtClean="0"/>
              <a:t> – High concentrations with Glyphosate </a:t>
            </a:r>
            <a:r>
              <a:rPr lang="en-GB" dirty="0"/>
              <a:t>use in previous </a:t>
            </a:r>
            <a:r>
              <a:rPr lang="en-GB" dirty="0" smtClean="0"/>
              <a:t>week (not year)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38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45" y="1742578"/>
            <a:ext cx="8705359" cy="4342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Urinary biomarker concentrations are higher in applicators in Malaysia and Uganda than UK</a:t>
            </a:r>
          </a:p>
          <a:p>
            <a:r>
              <a:rPr lang="en-GB" dirty="0"/>
              <a:t>Greater increases in urinary biomarkers for glyphosate vs </a:t>
            </a:r>
            <a:r>
              <a:rPr lang="en-GB" dirty="0" err="1"/>
              <a:t>pyrethroid</a:t>
            </a:r>
            <a:r>
              <a:rPr lang="en-GB" dirty="0"/>
              <a:t> use</a:t>
            </a:r>
          </a:p>
          <a:p>
            <a:pPr lvl="1"/>
            <a:r>
              <a:rPr lang="en-GB" dirty="0"/>
              <a:t>May be due to </a:t>
            </a:r>
            <a:r>
              <a:rPr lang="en-GB" dirty="0" smtClean="0"/>
              <a:t>exposure routes (e.g. delayed dermal uptake), metabolism</a:t>
            </a:r>
            <a:endParaRPr lang="en-GB" dirty="0"/>
          </a:p>
          <a:p>
            <a:r>
              <a:rPr lang="en-GB" dirty="0"/>
              <a:t>Duration of </a:t>
            </a:r>
            <a:r>
              <a:rPr lang="en-GB" dirty="0" smtClean="0"/>
              <a:t>activity </a:t>
            </a:r>
            <a:r>
              <a:rPr lang="en-GB" dirty="0"/>
              <a:t>was found to be important across cohort and AI (i.e. not just </a:t>
            </a:r>
            <a:r>
              <a:rPr lang="en-GB" dirty="0" smtClean="0"/>
              <a:t>AI use)</a:t>
            </a:r>
            <a:endParaRPr lang="en-GB" dirty="0"/>
          </a:p>
          <a:p>
            <a:r>
              <a:rPr lang="en-GB" dirty="0"/>
              <a:t>Lower education/illiteracy was associated with higher concentrations for glyphosate</a:t>
            </a:r>
          </a:p>
          <a:p>
            <a:r>
              <a:rPr lang="en-GB" dirty="0"/>
              <a:t>Indication of lower exposure with PPE, but only in the UK</a:t>
            </a:r>
          </a:p>
          <a:p>
            <a:pPr lvl="1"/>
            <a:r>
              <a:rPr lang="en-GB" dirty="0"/>
              <a:t>Lower levels of PPE worn in tropical, LMIC settings</a:t>
            </a:r>
          </a:p>
          <a:p>
            <a:r>
              <a:rPr lang="en-GB" dirty="0"/>
              <a:t>No exposure factor was identified consistently across all </a:t>
            </a:r>
            <a:r>
              <a:rPr lang="en-GB" dirty="0" smtClean="0"/>
              <a:t>analyses</a:t>
            </a:r>
          </a:p>
          <a:p>
            <a:r>
              <a:rPr lang="en-GB" dirty="0" smtClean="0"/>
              <a:t>Biomarkers can objectively indicate exposure, but may be complicated by (other) exposure routes &amp; metabolism 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2" descr="logo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81916" y="5814169"/>
            <a:ext cx="1128299" cy="8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9768" y="6250586"/>
            <a:ext cx="6567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ISEE 2022</a:t>
            </a:r>
          </a:p>
        </p:txBody>
      </p:sp>
    </p:spTree>
    <p:extLst>
      <p:ext uri="{BB962C8B-B14F-4D97-AF65-F5344CB8AC3E}">
        <p14:creationId xmlns:p14="http://schemas.microsoft.com/office/powerpoint/2010/main" val="75081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648" y="1752600"/>
            <a:ext cx="8596668" cy="1320800"/>
          </a:xfrm>
        </p:spPr>
        <p:txBody>
          <a:bodyPr>
            <a:normAutofit/>
          </a:bodyPr>
          <a:lstStyle/>
          <a:p>
            <a:r>
              <a:rPr lang="en-GB" sz="2800" dirty="0"/>
              <a:t>Acknowledgements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7334" y="6271551"/>
            <a:ext cx="6567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ISEE 2022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9536" y="4978399"/>
            <a:ext cx="2781649" cy="1548451"/>
          </a:xfrm>
          <a:prstGeom prst="rect">
            <a:avLst/>
          </a:prstGeom>
        </p:spPr>
      </p:pic>
      <p:pic>
        <p:nvPicPr>
          <p:cNvPr id="6" name="Picture 2" descr="logo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81916" y="5814169"/>
            <a:ext cx="1128299" cy="8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90033" y="2603500"/>
            <a:ext cx="9517453" cy="33743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Co-authors: Kate Jones, Anne-Helen Harding, Andy Povey, Martie van Tongeren, Ioannis Basinas, Hans Kromhout, Samuel Fuhrimann, </a:t>
            </a:r>
            <a:r>
              <a:rPr lang="en-GB" dirty="0" err="1"/>
              <a:t>Zulkhairul</a:t>
            </a:r>
            <a:r>
              <a:rPr lang="en-GB" dirty="0"/>
              <a:t> </a:t>
            </a:r>
            <a:r>
              <a:rPr lang="en-GB" dirty="0" err="1"/>
              <a:t>Naim</a:t>
            </a:r>
            <a:r>
              <a:rPr lang="en-GB" dirty="0"/>
              <a:t> Bin </a:t>
            </a:r>
            <a:r>
              <a:rPr lang="en-GB" dirty="0" err="1"/>
              <a:t>Sidek</a:t>
            </a:r>
            <a:r>
              <a:rPr lang="en-GB" dirty="0"/>
              <a:t> Ahmad, Aggrey </a:t>
            </a:r>
            <a:r>
              <a:rPr lang="en-GB" dirty="0" err="1"/>
              <a:t>Atuhaire</a:t>
            </a:r>
            <a:r>
              <a:rPr lang="en-GB" dirty="0"/>
              <a:t>, Karen Galea</a:t>
            </a:r>
          </a:p>
          <a:p>
            <a:r>
              <a:rPr lang="en-GB" dirty="0"/>
              <a:t>Thanks to our Scientific </a:t>
            </a:r>
            <a:r>
              <a:rPr lang="en-GB"/>
              <a:t>Advisory </a:t>
            </a:r>
            <a:r>
              <a:rPr lang="en-GB" smtClean="0"/>
              <a:t>Board (SAB): </a:t>
            </a:r>
            <a:endParaRPr lang="en-GB" dirty="0"/>
          </a:p>
          <a:p>
            <a:pPr lvl="1"/>
            <a:r>
              <a:rPr lang="en-GB" dirty="0" smtClean="0"/>
              <a:t>Mark </a:t>
            </a:r>
            <a:r>
              <a:rPr lang="en-GB" dirty="0"/>
              <a:t>Montforts </a:t>
            </a:r>
            <a:r>
              <a:rPr lang="en-GB" dirty="0" smtClean="0"/>
              <a:t>(Chair</a:t>
            </a:r>
            <a:r>
              <a:rPr lang="en-GB" dirty="0"/>
              <a:t>), RIVM (The Netherlands)</a:t>
            </a:r>
          </a:p>
          <a:p>
            <a:pPr lvl="1"/>
            <a:r>
              <a:rPr lang="en-GB" dirty="0"/>
              <a:t>Len Levy, Cranfield University (UK)</a:t>
            </a:r>
          </a:p>
          <a:p>
            <a:pPr lvl="1"/>
            <a:r>
              <a:rPr lang="en-GB" dirty="0"/>
              <a:t>Silvia Fustinoni, University of Milan (Italy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Aaron Blair, National </a:t>
            </a:r>
            <a:r>
              <a:rPr lang="en-GB" dirty="0"/>
              <a:t>Cancer Institute (USA</a:t>
            </a:r>
            <a:r>
              <a:rPr lang="en-GB" dirty="0" smtClean="0"/>
              <a:t>) (now retired from SAB)</a:t>
            </a:r>
            <a:endParaRPr lang="en-GB" dirty="0"/>
          </a:p>
          <a:p>
            <a:pPr lvl="1"/>
            <a:endParaRPr lang="en-GB" dirty="0"/>
          </a:p>
          <a:p>
            <a:r>
              <a:rPr lang="en-GB" dirty="0"/>
              <a:t>To all our study participants</a:t>
            </a:r>
          </a:p>
          <a:p>
            <a:r>
              <a:rPr lang="en-GB" dirty="0"/>
              <a:t>Project funded by </a:t>
            </a:r>
            <a:r>
              <a:rPr lang="en-GB" dirty="0" err="1"/>
              <a:t>CropLife</a:t>
            </a:r>
            <a:r>
              <a:rPr lang="en-GB" dirty="0"/>
              <a:t> Europe</a:t>
            </a:r>
          </a:p>
        </p:txBody>
      </p:sp>
      <p:sp>
        <p:nvSpPr>
          <p:cNvPr id="9" name="Title 1"/>
          <p:cNvSpPr txBox="1"/>
          <p:nvPr/>
        </p:nvSpPr>
        <p:spPr>
          <a:xfrm>
            <a:off x="2261938" y="247507"/>
            <a:ext cx="5884628" cy="2159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 algn="l" defTabSz="914400">
              <a:defRPr sz="5200" spc="452">
                <a:solidFill>
                  <a:srgbClr val="72727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en-GB" sz="2000" b="1" spc="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Thank you for listening!</a:t>
            </a:r>
            <a:r>
              <a:rPr lang="en-GB" sz="1800" b="1" spc="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sz="1800" b="1" spc="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sz="1800" b="1" spc="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sz="1800" b="1" spc="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sz="1800" spc="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will.mueller@iom-world.org</a:t>
            </a:r>
          </a:p>
          <a:p>
            <a:pPr algn="ctr"/>
            <a:endParaRPr lang="fr-FR" sz="1800" spc="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fr-FR" sz="1800" spc="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www.impress-project.org</a:t>
            </a:r>
          </a:p>
        </p:txBody>
      </p:sp>
    </p:spTree>
    <p:extLst>
      <p:ext uri="{BB962C8B-B14F-4D97-AF65-F5344CB8AC3E}">
        <p14:creationId xmlns:p14="http://schemas.microsoft.com/office/powerpoint/2010/main" val="141460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4485"/>
          </a:xfrm>
        </p:spPr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452" y="1560982"/>
            <a:ext cx="8878560" cy="4424182"/>
          </a:xfrm>
        </p:spPr>
        <p:txBody>
          <a:bodyPr>
            <a:normAutofit/>
          </a:bodyPr>
          <a:lstStyle/>
          <a:p>
            <a:r>
              <a:rPr lang="en-GB" sz="2000" b="1" dirty="0"/>
              <a:t>4M tonnes </a:t>
            </a:r>
            <a:r>
              <a:rPr lang="en-GB" sz="2000" dirty="0"/>
              <a:t>of active ingredients applied globally each year</a:t>
            </a:r>
            <a:r>
              <a:rPr lang="en-GB" sz="2000" baseline="30000" dirty="0"/>
              <a:t>1</a:t>
            </a:r>
          </a:p>
          <a:p>
            <a:endParaRPr lang="en-GB" sz="2000" baseline="30000" dirty="0"/>
          </a:p>
          <a:p>
            <a:r>
              <a:rPr lang="en-GB" sz="2000" dirty="0"/>
              <a:t>Occupational exposure to pesticides linked to </a:t>
            </a:r>
            <a:r>
              <a:rPr lang="en-GB" sz="2000" b="1" dirty="0"/>
              <a:t>poorer health</a:t>
            </a:r>
            <a:r>
              <a:rPr lang="en-GB" sz="2000" dirty="0"/>
              <a:t>: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cancers</a:t>
            </a:r>
            <a:r>
              <a:rPr lang="en-GB" sz="2000" baseline="30000" dirty="0" smtClean="0"/>
              <a:t>2</a:t>
            </a:r>
            <a:r>
              <a:rPr lang="en-GB" sz="2000" dirty="0"/>
              <a:t>, neurological effects</a:t>
            </a:r>
            <a:r>
              <a:rPr lang="en-GB" sz="2000" baseline="30000" dirty="0"/>
              <a:t>3</a:t>
            </a:r>
            <a:r>
              <a:rPr lang="en-GB" sz="2000" dirty="0"/>
              <a:t>, acute poisoning</a:t>
            </a:r>
            <a:r>
              <a:rPr lang="en-GB" sz="2000" baseline="30000" dirty="0"/>
              <a:t>4</a:t>
            </a:r>
            <a:endParaRPr lang="en-GB" sz="2000" dirty="0"/>
          </a:p>
          <a:p>
            <a:endParaRPr lang="en-GB" sz="2000" dirty="0"/>
          </a:p>
          <a:p>
            <a:r>
              <a:rPr lang="en-GB" sz="2000" b="1" dirty="0"/>
              <a:t>5x</a:t>
            </a:r>
            <a:r>
              <a:rPr lang="en-GB" sz="2000" dirty="0"/>
              <a:t> more studies use </a:t>
            </a:r>
            <a:r>
              <a:rPr lang="en-GB" sz="2000" b="1" dirty="0"/>
              <a:t>indirect</a:t>
            </a:r>
            <a:r>
              <a:rPr lang="en-GB" sz="2000" dirty="0"/>
              <a:t> (e.g. self-reported) vs </a:t>
            </a:r>
            <a:r>
              <a:rPr lang="en-GB" sz="2000" b="1" dirty="0"/>
              <a:t>direct</a:t>
            </a:r>
            <a:r>
              <a:rPr lang="en-GB" sz="2000" dirty="0"/>
              <a:t> </a:t>
            </a:r>
            <a:br>
              <a:rPr lang="en-GB" sz="2000" dirty="0"/>
            </a:br>
            <a:r>
              <a:rPr lang="en-GB" sz="2000" dirty="0"/>
              <a:t>(e.g. biomarkers) exposure assessment methods</a:t>
            </a:r>
            <a:r>
              <a:rPr lang="en-GB" sz="2000" baseline="30000" dirty="0"/>
              <a:t>5 </a:t>
            </a:r>
          </a:p>
          <a:p>
            <a:pPr lvl="1"/>
            <a:r>
              <a:rPr lang="en-GB" sz="1800" dirty="0" smtClean="0"/>
              <a:t>Both may lead to misclassification/bias </a:t>
            </a:r>
            <a:r>
              <a:rPr lang="en-GB" sz="1800" dirty="0"/>
              <a:t>in epi studies</a:t>
            </a:r>
          </a:p>
          <a:p>
            <a:pPr lvl="1"/>
            <a:endParaRPr lang="en-GB" sz="1800" dirty="0"/>
          </a:p>
          <a:p>
            <a:r>
              <a:rPr lang="en-GB" b="1" u="sng" dirty="0"/>
              <a:t>Aim</a:t>
            </a:r>
            <a:r>
              <a:rPr lang="en-GB" dirty="0"/>
              <a:t>: To evaluate associations between different </a:t>
            </a:r>
            <a:r>
              <a:rPr lang="en-GB" i="1" dirty="0"/>
              <a:t>exposure-modifying factors </a:t>
            </a:r>
            <a:r>
              <a:rPr lang="en-GB" dirty="0"/>
              <a:t>and </a:t>
            </a:r>
            <a:r>
              <a:rPr lang="en-GB" i="1" dirty="0"/>
              <a:t>urine metabolite measurements</a:t>
            </a:r>
            <a:r>
              <a:rPr lang="en-GB" dirty="0"/>
              <a:t> </a:t>
            </a:r>
            <a:r>
              <a:rPr lang="en-GB" dirty="0" smtClean="0"/>
              <a:t>across multiple cohorts  </a:t>
            </a:r>
            <a:endParaRPr lang="en-GB" dirty="0"/>
          </a:p>
          <a:p>
            <a:endParaRPr lang="en-GB" dirty="0"/>
          </a:p>
        </p:txBody>
      </p:sp>
      <p:pic>
        <p:nvPicPr>
          <p:cNvPr id="5" name="Picture 2" descr="logo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81916" y="5814169"/>
            <a:ext cx="1128299" cy="8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7334" y="6250586"/>
            <a:ext cx="23506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ISEE 2022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9504" y="372887"/>
            <a:ext cx="2823245" cy="1566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983044" y="6220918"/>
            <a:ext cx="5585224" cy="52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533400" indent="-533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65" charset="0"/>
              <a:buChar char="•"/>
              <a:defRPr sz="28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1pPr>
            <a:lvl2pPr marL="9144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65" charset="0"/>
              <a:buChar char="•"/>
              <a:defRPr sz="24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65" charset="0"/>
              <a:buChar char="•"/>
              <a:defRPr sz="24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65" charset="0"/>
              <a:buChar char="•"/>
              <a:defRPr sz="20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4pPr>
            <a:lvl5pPr marL="22098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65" charset="0"/>
              <a:buChar char="•"/>
              <a:defRPr sz="20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CC4"/>
              </a:buClr>
              <a:buFont typeface="Times" pitchFamily="-65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CC4"/>
              </a:buClr>
              <a:buFont typeface="Times" pitchFamily="-65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CC4"/>
              </a:buClr>
              <a:buFont typeface="Times" pitchFamily="-65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CC4"/>
              </a:buClr>
              <a:buFont typeface="Times" pitchFamily="-65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0" indent="0" defTabSz="914400">
              <a:buNone/>
            </a:pPr>
            <a:r>
              <a:rPr lang="en-GB" sz="1200" kern="0" baseline="30000" dirty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GB" sz="1200" kern="0" dirty="0">
                <a:solidFill>
                  <a:schemeClr val="bg2">
                    <a:lumMod val="25000"/>
                  </a:schemeClr>
                </a:solidFill>
              </a:rPr>
              <a:t>FAOSTAT 2020; </a:t>
            </a:r>
            <a:r>
              <a:rPr lang="en-GB" sz="1200" kern="0" baseline="30000" dirty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GB" sz="1200" kern="0" dirty="0">
                <a:solidFill>
                  <a:schemeClr val="bg2">
                    <a:lumMod val="25000"/>
                  </a:schemeClr>
                </a:solidFill>
              </a:rPr>
              <a:t>Alavanja &amp; Bonner 2012; </a:t>
            </a:r>
            <a:r>
              <a:rPr lang="en-GB" sz="1200" kern="0" baseline="30000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GB" sz="1200" kern="0" dirty="0">
                <a:solidFill>
                  <a:schemeClr val="bg2">
                    <a:lumMod val="25000"/>
                  </a:schemeClr>
                </a:solidFill>
              </a:rPr>
              <a:t>Fuhrimann et al 2021; </a:t>
            </a:r>
            <a:br>
              <a:rPr lang="en-GB" sz="1200" kern="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GB" sz="1200" kern="0" baseline="30000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n-GB" sz="1200" kern="0" dirty="0">
                <a:solidFill>
                  <a:schemeClr val="bg2">
                    <a:lumMod val="25000"/>
                  </a:schemeClr>
                </a:solidFill>
              </a:rPr>
              <a:t>Solomon et al 2007;</a:t>
            </a:r>
            <a:r>
              <a:rPr lang="en-GB" sz="1200" kern="0" baseline="30000" dirty="0">
                <a:solidFill>
                  <a:schemeClr val="bg2">
                    <a:lumMod val="25000"/>
                  </a:schemeClr>
                </a:solidFill>
              </a:rPr>
              <a:t>  5</a:t>
            </a:r>
            <a:r>
              <a:rPr lang="en-GB" sz="1200" kern="0" dirty="0">
                <a:solidFill>
                  <a:schemeClr val="bg2">
                    <a:lumMod val="25000"/>
                  </a:schemeClr>
                </a:solidFill>
              </a:rPr>
              <a:t>Ohlander et al 2020   </a:t>
            </a:r>
          </a:p>
        </p:txBody>
      </p:sp>
    </p:spTree>
    <p:extLst>
      <p:ext uri="{BB962C8B-B14F-4D97-AF65-F5344CB8AC3E}">
        <p14:creationId xmlns:p14="http://schemas.microsoft.com/office/powerpoint/2010/main" val="393371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534"/>
          </a:xfrm>
        </p:spPr>
        <p:txBody>
          <a:bodyPr>
            <a:normAutofit/>
          </a:bodyPr>
          <a:lstStyle/>
          <a:p>
            <a:r>
              <a:rPr lang="en-GB" dirty="0"/>
              <a:t>IMPRESS study: </a:t>
            </a:r>
            <a:r>
              <a:rPr lang="en-GB" dirty="0" smtClean="0"/>
              <a:t>Cohorts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344" y="1456051"/>
            <a:ext cx="8596668" cy="4690749"/>
          </a:xfrm>
        </p:spPr>
        <p:txBody>
          <a:bodyPr>
            <a:normAutofit fontScale="85000" lnSpcReduction="20000"/>
          </a:bodyPr>
          <a:lstStyle/>
          <a:p>
            <a:r>
              <a:rPr lang="en-GB" sz="2000" dirty="0"/>
              <a:t>Improving Exposure Assessment Methodologies for Epidemiological Studies on Pesticides (IMPRESS) project</a:t>
            </a:r>
            <a:r>
              <a:rPr lang="en-GB" sz="2000" baseline="30000" dirty="0"/>
              <a:t>1 </a:t>
            </a:r>
            <a:r>
              <a:rPr lang="en-GB" sz="2000" dirty="0"/>
              <a:t>(</a:t>
            </a:r>
            <a:r>
              <a:rPr lang="en-GB" sz="2000" dirty="0">
                <a:hlinkClick r:id="rId3"/>
              </a:rPr>
              <a:t>www.impress-project.org</a:t>
            </a:r>
            <a:r>
              <a:rPr lang="en-GB" sz="2000" dirty="0"/>
              <a:t>)</a:t>
            </a:r>
          </a:p>
          <a:p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Prospective Investigation of Pesticide Applicators' Health (PIPAH) study </a:t>
            </a:r>
          </a:p>
          <a:p>
            <a:pPr lvl="1"/>
            <a:r>
              <a:rPr lang="en-GB" sz="1800" dirty="0"/>
              <a:t>Prospective cohort (&gt;5700 users) of pesticide users in professional registers in the UK</a:t>
            </a:r>
          </a:p>
          <a:p>
            <a:pPr lvl="1"/>
            <a:r>
              <a:rPr lang="en-GB" sz="1800" dirty="0"/>
              <a:t>Aim: monitor long-term health</a:t>
            </a:r>
          </a:p>
          <a:p>
            <a:pPr lvl="1"/>
            <a:endParaRPr lang="en-GB" sz="18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Pesticide Use in Tropical Settings Project (PESTROP) </a:t>
            </a:r>
          </a:p>
          <a:p>
            <a:pPr lvl="1"/>
            <a:r>
              <a:rPr lang="en-GB" sz="1800" dirty="0"/>
              <a:t>Smallholder farmers (&lt; 2 ha) in rural areas of </a:t>
            </a:r>
            <a:r>
              <a:rPr lang="en-GB" sz="1800" dirty="0" err="1"/>
              <a:t>Wakiso</a:t>
            </a:r>
            <a:r>
              <a:rPr lang="en-GB" sz="1800" dirty="0"/>
              <a:t> District, Uganda</a:t>
            </a:r>
          </a:p>
          <a:p>
            <a:pPr lvl="1"/>
            <a:r>
              <a:rPr lang="en-GB" sz="1800" dirty="0"/>
              <a:t>Aim: investigate environmental, health and regulatory dimensions of pesticide use in conventional and organic agriculture in LMICs</a:t>
            </a:r>
          </a:p>
          <a:p>
            <a:pPr lvl="1"/>
            <a:endParaRPr lang="en-GB" sz="18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Malaysian farm workers</a:t>
            </a:r>
          </a:p>
          <a:p>
            <a:pPr lvl="1"/>
            <a:r>
              <a:rPr lang="en-GB" sz="1800" dirty="0"/>
              <a:t>Male farmers from 3 districts in Sabah registered on the Sabah Agricultural database</a:t>
            </a:r>
          </a:p>
          <a:p>
            <a:pPr lvl="1"/>
            <a:r>
              <a:rPr lang="en-GB" sz="1800" dirty="0"/>
              <a:t>Aim: assess organophosphate exposure and semen quality, acute ill-health</a:t>
            </a:r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endParaRPr lang="en-GB" dirty="0"/>
          </a:p>
        </p:txBody>
      </p:sp>
      <p:pic>
        <p:nvPicPr>
          <p:cNvPr id="5" name="Picture 2" descr="logo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81916" y="5814169"/>
            <a:ext cx="1128299" cy="8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985517" y="6262617"/>
            <a:ext cx="3687579" cy="29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533400" indent="-533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65" charset="0"/>
              <a:buChar char="•"/>
              <a:defRPr sz="28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1pPr>
            <a:lvl2pPr marL="9144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65" charset="0"/>
              <a:buChar char="•"/>
              <a:defRPr sz="24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65" charset="0"/>
              <a:buChar char="•"/>
              <a:defRPr sz="24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65" charset="0"/>
              <a:buChar char="•"/>
              <a:defRPr sz="20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4pPr>
            <a:lvl5pPr marL="22098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65" charset="0"/>
              <a:buChar char="•"/>
              <a:defRPr sz="20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CC4"/>
              </a:buClr>
              <a:buFont typeface="Times" pitchFamily="-65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CC4"/>
              </a:buClr>
              <a:buFont typeface="Times" pitchFamily="-65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CC4"/>
              </a:buClr>
              <a:buFont typeface="Times" pitchFamily="-65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CC4"/>
              </a:buClr>
              <a:buFont typeface="Times" pitchFamily="-65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0" indent="0" defTabSz="914400">
              <a:buNone/>
            </a:pPr>
            <a:r>
              <a:rPr lang="en-GB" sz="1200" kern="0" baseline="30000" dirty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GB" sz="1200" kern="0" dirty="0">
                <a:solidFill>
                  <a:schemeClr val="bg2">
                    <a:lumMod val="25000"/>
                  </a:schemeClr>
                </a:solidFill>
              </a:rPr>
              <a:t>Jones et al 2020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9E5D60-EF44-4202-A8CA-497F9193F14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55831" y="586047"/>
            <a:ext cx="1839318" cy="2884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677334" y="6250586"/>
            <a:ext cx="23506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ISEE 2022</a:t>
            </a:r>
          </a:p>
        </p:txBody>
      </p:sp>
    </p:spTree>
    <p:extLst>
      <p:ext uri="{BB962C8B-B14F-4D97-AF65-F5344CB8AC3E}">
        <p14:creationId xmlns:p14="http://schemas.microsoft.com/office/powerpoint/2010/main" val="109712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IMPRESS study: Data collection &amp; biomarkers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534" y="1830389"/>
            <a:ext cx="8596668" cy="3880773"/>
          </a:xfrm>
        </p:spPr>
        <p:txBody>
          <a:bodyPr/>
          <a:lstStyle/>
          <a:p>
            <a:r>
              <a:rPr lang="en-GB" dirty="0"/>
              <a:t>Pre- and post-activity (handling, spraying, re-entry) urine samples </a:t>
            </a:r>
            <a:endParaRPr lang="en-GB" dirty="0" smtClean="0"/>
          </a:p>
          <a:p>
            <a:r>
              <a:rPr lang="en-GB" dirty="0" smtClean="0"/>
              <a:t>Diaries capturing duration, application methods, active ingredients (AIs) used, hygiene behaviours, and use of personal protective equipment (PPE)</a:t>
            </a:r>
          </a:p>
          <a:p>
            <a:r>
              <a:rPr lang="en-GB" dirty="0" smtClean="0"/>
              <a:t>Selection of urinary </a:t>
            </a:r>
            <a:r>
              <a:rPr lang="en-GB" dirty="0"/>
              <a:t>biomarkers </a:t>
            </a:r>
            <a:r>
              <a:rPr lang="en-GB" dirty="0" smtClean="0"/>
              <a:t>based on number of AI users and existence of validated methods</a:t>
            </a:r>
            <a:endParaRPr lang="en-GB" dirty="0"/>
          </a:p>
        </p:txBody>
      </p:sp>
      <p:pic>
        <p:nvPicPr>
          <p:cNvPr id="5" name="Picture 2" descr="logo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81916" y="5814169"/>
            <a:ext cx="1128299" cy="8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7334" y="6250586"/>
            <a:ext cx="6567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ISEE 2022</a:t>
            </a:r>
          </a:p>
        </p:txBody>
      </p:sp>
      <p:graphicFrame>
        <p:nvGraphicFramePr>
          <p:cNvPr id="10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517172"/>
              </p:ext>
            </p:extLst>
          </p:nvPr>
        </p:nvGraphicFramePr>
        <p:xfrm>
          <a:off x="976288" y="3703323"/>
          <a:ext cx="7886708" cy="235994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027789">
                  <a:extLst>
                    <a:ext uri="{9D8B030D-6E8A-4147-A177-3AD203B41FA5}">
                      <a16:colId xmlns:a16="http://schemas.microsoft.com/office/drawing/2014/main" val="875147101"/>
                    </a:ext>
                  </a:extLst>
                </a:gridCol>
                <a:gridCol w="2852418">
                  <a:extLst>
                    <a:ext uri="{9D8B030D-6E8A-4147-A177-3AD203B41FA5}">
                      <a16:colId xmlns:a16="http://schemas.microsoft.com/office/drawing/2014/main" val="2605121901"/>
                    </a:ext>
                  </a:extLst>
                </a:gridCol>
                <a:gridCol w="1288472">
                  <a:extLst>
                    <a:ext uri="{9D8B030D-6E8A-4147-A177-3AD203B41FA5}">
                      <a16:colId xmlns:a16="http://schemas.microsoft.com/office/drawing/2014/main" val="2595187448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val="3950047423"/>
                    </a:ext>
                  </a:extLst>
                </a:gridCol>
                <a:gridCol w="1304865">
                  <a:extLst>
                    <a:ext uri="{9D8B030D-6E8A-4147-A177-3AD203B41FA5}">
                      <a16:colId xmlns:a16="http://schemas.microsoft.com/office/drawing/2014/main" val="345539963"/>
                    </a:ext>
                  </a:extLst>
                </a:gridCol>
              </a:tblGrid>
              <a:tr h="30508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1" i="0" dirty="0">
                          <a:effectLst/>
                          <a:latin typeface="WordVisi_MSFontService"/>
                        </a:rPr>
                        <a:t>Biomarker</a:t>
                      </a:r>
                      <a:r>
                        <a:rPr lang="en-GB" sz="1100" b="1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1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base" latinLnBrk="0" hangingPunct="1"/>
                      <a:r>
                        <a:rPr lang="en-GB" sz="1100" b="1" i="0" kern="1200" dirty="0">
                          <a:solidFill>
                            <a:schemeClr val="tx1"/>
                          </a:solidFill>
                          <a:effectLst/>
                          <a:latin typeface="WordVisi_MSFontService"/>
                          <a:ea typeface="+mn-ea"/>
                          <a:cs typeface="+mn-cs"/>
                        </a:rPr>
                        <a:t>Active ingredient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ase" latinLnBrk="0" hangingPunct="1"/>
                      <a:r>
                        <a:rPr lang="en-GB" sz="1100" b="1" i="0" kern="1200" dirty="0">
                          <a:solidFill>
                            <a:schemeClr val="tx1"/>
                          </a:solidFill>
                          <a:effectLst/>
                          <a:latin typeface="WordVisi_MSFontService"/>
                          <a:ea typeface="+mn-ea"/>
                          <a:cs typeface="+mn-cs"/>
                        </a:rPr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effectLst/>
                          <a:latin typeface="WordVisi_MSFontService"/>
                        </a:rPr>
                        <a:t>Half-life range (hours)</a:t>
                      </a:r>
                      <a:endParaRPr lang="en-GB" b="1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effectLst/>
                          <a:latin typeface="WordVisi_MSFontService"/>
                        </a:rPr>
                        <a:t>Limit of Quant. (µg/L)</a:t>
                      </a:r>
                      <a:r>
                        <a:rPr lang="en-GB" sz="1100" b="1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1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69346"/>
                  </a:ext>
                </a:extLst>
              </a:tr>
              <a:tr h="276175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3PBA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Pyrethroids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ase" latinLnBrk="0" hangingPunct="1"/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WordVisi_MSFontService"/>
                          <a:ea typeface="+mn-ea"/>
                          <a:cs typeface="+mn-cs"/>
                        </a:rPr>
                        <a:t>Insecticide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5.7-8.7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 smtClean="0">
                          <a:effectLst/>
                          <a:latin typeface="WordVisi_MSFontService"/>
                        </a:rPr>
                        <a:t>0.5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03818"/>
                  </a:ext>
                </a:extLst>
              </a:tr>
              <a:tr h="276175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DCVA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Cypermethrin</a:t>
                      </a:r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, </a:t>
                      </a:r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cyfluthrin</a:t>
                      </a:r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, permethrin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ase" latinLnBrk="0" hangingPunct="1"/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WordVisi_MSFontService"/>
                          <a:ea typeface="+mn-ea"/>
                          <a:cs typeface="+mn-cs"/>
                        </a:rPr>
                        <a:t>Insecticide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6.4-38.5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 smtClean="0">
                          <a:effectLst/>
                          <a:latin typeface="WordVisi_MSFontService"/>
                        </a:rPr>
                        <a:t>0.5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2850623"/>
                  </a:ext>
                </a:extLst>
              </a:tr>
              <a:tr h="276175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CFVA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Lambda-</a:t>
                      </a:r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cyhalothrin</a:t>
                      </a:r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, </a:t>
                      </a:r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bifenthrin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ase" latinLnBrk="0" hangingPunct="1"/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WordVisi_MSFontService"/>
                          <a:ea typeface="+mn-ea"/>
                          <a:cs typeface="+mn-cs"/>
                        </a:rPr>
                        <a:t>Insecticide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4.2-11.2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 smtClean="0">
                          <a:effectLst/>
                          <a:latin typeface="WordVisi_MSFontService"/>
                        </a:rPr>
                        <a:t>0.6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189504"/>
                  </a:ext>
                </a:extLst>
              </a:tr>
              <a:tr h="276175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DBVA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Deltamethrin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ase" latinLnBrk="0" hangingPunct="1"/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WordVisi_MSFontService"/>
                          <a:ea typeface="+mn-ea"/>
                          <a:cs typeface="+mn-cs"/>
                        </a:rPr>
                        <a:t>Insecticide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3.6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 smtClean="0">
                          <a:effectLst/>
                          <a:latin typeface="WordVisi_MSFontService"/>
                        </a:rPr>
                        <a:t>0.7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0310339"/>
                  </a:ext>
                </a:extLst>
              </a:tr>
              <a:tr h="276175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ETU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Mancozeb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ase" latinLnBrk="0" hangingPunct="1"/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WordVisi_MSFontService"/>
                          <a:ea typeface="+mn-ea"/>
                          <a:cs typeface="+mn-cs"/>
                        </a:rPr>
                        <a:t>Fungicide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20-100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 smtClean="0">
                          <a:effectLst/>
                          <a:latin typeface="WordVisi_MSFontService"/>
                        </a:rPr>
                        <a:t>0.5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7024655"/>
                  </a:ext>
                </a:extLst>
              </a:tr>
              <a:tr h="276175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Glyphosate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Glyphosate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ase" latinLnBrk="0" hangingPunct="1"/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WordVisi_MSFontService"/>
                          <a:ea typeface="+mn-ea"/>
                          <a:cs typeface="+mn-cs"/>
                        </a:rPr>
                        <a:t>Herbicide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5.5-9.0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 smtClean="0">
                          <a:effectLst/>
                          <a:latin typeface="WordVisi_MSFontService"/>
                        </a:rPr>
                        <a:t>0.5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078159"/>
                  </a:ext>
                </a:extLst>
              </a:tr>
              <a:tr h="276175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TCPyr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Chlorpyrifos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ase" latinLnBrk="0" hangingPunct="1"/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WordVisi_MSFontService"/>
                          <a:ea typeface="+mn-ea"/>
                          <a:cs typeface="+mn-cs"/>
                        </a:rPr>
                        <a:t>Insecticide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6-50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 smtClean="0">
                          <a:effectLst/>
                          <a:latin typeface="WordVisi_MSFontService"/>
                        </a:rPr>
                        <a:t>1.0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7540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22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Statistical analysis</a:t>
            </a:r>
          </a:p>
        </p:txBody>
      </p:sp>
      <p:pic>
        <p:nvPicPr>
          <p:cNvPr id="5" name="Picture 2" descr="logo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81916" y="5814169"/>
            <a:ext cx="1128299" cy="8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7334" y="6250586"/>
            <a:ext cx="6567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ISEE 2022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98286" y="1444624"/>
            <a:ext cx="10515600" cy="483736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Models (separately by cohort </a:t>
            </a:r>
            <a:r>
              <a:rPr lang="en-GB" dirty="0"/>
              <a:t>and AI): </a:t>
            </a:r>
          </a:p>
          <a:p>
            <a:pPr lvl="1"/>
            <a:r>
              <a:rPr lang="en-GB" dirty="0"/>
              <a:t>Multi-level censored (Tobit) regression, random intercept for participant (and visit)</a:t>
            </a:r>
          </a:p>
          <a:p>
            <a:r>
              <a:rPr lang="en-GB" dirty="0"/>
              <a:t>Dependent variable</a:t>
            </a:r>
          </a:p>
          <a:p>
            <a:pPr lvl="1"/>
            <a:r>
              <a:rPr lang="en-GB" dirty="0"/>
              <a:t>Log of pre- and post-activity concentration</a:t>
            </a:r>
          </a:p>
          <a:p>
            <a:r>
              <a:rPr lang="en-GB" dirty="0"/>
              <a:t>Exposure Modifying Factors: </a:t>
            </a:r>
          </a:p>
          <a:p>
            <a:pPr lvl="1"/>
            <a:r>
              <a:rPr lang="en-GB" dirty="0"/>
              <a:t>Use of AI that day </a:t>
            </a:r>
          </a:p>
          <a:p>
            <a:pPr lvl="1"/>
            <a:r>
              <a:rPr lang="en-GB" dirty="0"/>
              <a:t>Total duration of </a:t>
            </a:r>
            <a:r>
              <a:rPr lang="en-GB" dirty="0" smtClean="0"/>
              <a:t>specific AI use </a:t>
            </a:r>
            <a:r>
              <a:rPr lang="en-GB" dirty="0"/>
              <a:t>(mixing &amp; spraying</a:t>
            </a:r>
            <a:r>
              <a:rPr lang="en-GB" dirty="0" smtClean="0"/>
              <a:t>)</a:t>
            </a:r>
            <a:endParaRPr lang="en-GB" b="1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PPE for mixing/spraying (low/med/high based on protection of body parts)</a:t>
            </a:r>
          </a:p>
          <a:p>
            <a:pPr lvl="1"/>
            <a:r>
              <a:rPr lang="en-GB" dirty="0"/>
              <a:t>Any hygiene </a:t>
            </a:r>
            <a:r>
              <a:rPr lang="en-GB" dirty="0" smtClean="0"/>
              <a:t>behaviours (e.g., change gloves, wash hands)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Type of application (boom/manual)</a:t>
            </a:r>
          </a:p>
          <a:p>
            <a:pPr lvl="1"/>
            <a:r>
              <a:rPr lang="en-GB" dirty="0"/>
              <a:t>Activity (spraying, re-entry, mixing)</a:t>
            </a:r>
          </a:p>
          <a:p>
            <a:r>
              <a:rPr lang="en-GB" dirty="0"/>
              <a:t>Also adjusted for:</a:t>
            </a:r>
          </a:p>
          <a:p>
            <a:pPr lvl="1"/>
            <a:r>
              <a:rPr lang="en-GB" dirty="0"/>
              <a:t>Sampling time, Age, Sex, Education/Literacy, Creatinine concentrations</a:t>
            </a:r>
          </a:p>
          <a:p>
            <a:r>
              <a:rPr lang="en-GB" dirty="0"/>
              <a:t>Sensitivity analyses (e.g., </a:t>
            </a:r>
            <a:r>
              <a:rPr lang="en-GB" dirty="0" smtClean="0"/>
              <a:t>prior AI use, specific product</a:t>
            </a:r>
            <a:r>
              <a:rPr lang="en-GB" dirty="0"/>
              <a:t>, </a:t>
            </a:r>
            <a:r>
              <a:rPr lang="en-GB" dirty="0" smtClean="0"/>
              <a:t>time since AI use)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30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pic>
        <p:nvPicPr>
          <p:cNvPr id="5" name="Picture 2" descr="logo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81916" y="5814169"/>
            <a:ext cx="1128299" cy="8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1134" y="6250586"/>
            <a:ext cx="6567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ISEE 2022</a:t>
            </a:r>
          </a:p>
        </p:txBody>
      </p:sp>
      <p:graphicFrame>
        <p:nvGraphicFramePr>
          <p:cNvPr id="7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0038165"/>
              </p:ext>
            </p:extLst>
          </p:nvPr>
        </p:nvGraphicFramePr>
        <p:xfrm>
          <a:off x="1053460" y="1623295"/>
          <a:ext cx="8026410" cy="1836376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201728">
                  <a:extLst>
                    <a:ext uri="{9D8B030D-6E8A-4147-A177-3AD203B41FA5}">
                      <a16:colId xmlns:a16="http://schemas.microsoft.com/office/drawing/2014/main" val="875147101"/>
                    </a:ext>
                  </a:extLst>
                </a:gridCol>
                <a:gridCol w="1498646">
                  <a:extLst>
                    <a:ext uri="{9D8B030D-6E8A-4147-A177-3AD203B41FA5}">
                      <a16:colId xmlns:a16="http://schemas.microsoft.com/office/drawing/2014/main" val="2605121901"/>
                    </a:ext>
                  </a:extLst>
                </a:gridCol>
                <a:gridCol w="1335288">
                  <a:extLst>
                    <a:ext uri="{9D8B030D-6E8A-4147-A177-3AD203B41FA5}">
                      <a16:colId xmlns:a16="http://schemas.microsoft.com/office/drawing/2014/main" val="345539963"/>
                    </a:ext>
                  </a:extLst>
                </a:gridCol>
                <a:gridCol w="2081257">
                  <a:extLst>
                    <a:ext uri="{9D8B030D-6E8A-4147-A177-3AD203B41FA5}">
                      <a16:colId xmlns:a16="http://schemas.microsoft.com/office/drawing/2014/main" val="2781958880"/>
                    </a:ext>
                  </a:extLst>
                </a:gridCol>
                <a:gridCol w="1909491">
                  <a:extLst>
                    <a:ext uri="{9D8B030D-6E8A-4147-A177-3AD203B41FA5}">
                      <a16:colId xmlns:a16="http://schemas.microsoft.com/office/drawing/2014/main" val="3277675804"/>
                    </a:ext>
                  </a:extLst>
                </a:gridCol>
              </a:tblGrid>
              <a:tr h="53257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Study participants </a:t>
                      </a:r>
                      <a:r>
                        <a:rPr lang="en-GB" sz="1400" dirty="0">
                          <a:effectLst/>
                        </a:rPr>
                        <a:t>(n)</a:t>
                      </a:r>
                      <a:endParaRPr lang="en-GB" sz="14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>
                          <a:effectLst/>
                        </a:rPr>
                        <a:t>Urine samples (n)</a:t>
                      </a:r>
                      <a:endParaRPr lang="en-GB" sz="14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 (years)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 (SD)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 (male)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69346"/>
                  </a:ext>
                </a:extLst>
              </a:tr>
              <a:tr h="43085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UK</a:t>
                      </a:r>
                      <a:endParaRPr lang="en-GB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106</a:t>
                      </a:r>
                      <a:endParaRPr lang="en-GB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212</a:t>
                      </a:r>
                      <a:endParaRPr lang="en-GB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 (8.1)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1229546"/>
                  </a:ext>
                </a:extLst>
              </a:tr>
              <a:tr h="430854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Uganda</a:t>
                      </a:r>
                      <a:endParaRPr lang="en-GB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85</a:t>
                      </a:r>
                      <a:endParaRPr lang="en-GB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384</a:t>
                      </a:r>
                      <a:endParaRPr lang="en-GB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 (11.6)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03818"/>
                  </a:ext>
                </a:extLst>
              </a:tr>
              <a:tr h="43085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Malaysia</a:t>
                      </a:r>
                      <a:endParaRPr lang="en-GB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81</a:t>
                      </a:r>
                      <a:endParaRPr lang="en-GB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162</a:t>
                      </a:r>
                      <a:endParaRPr lang="en-GB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 (15.6)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189504"/>
                  </a:ext>
                </a:extLst>
              </a:tr>
            </a:tbl>
          </a:graphicData>
        </a:graphic>
      </p:graphicFrame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52155"/>
              </p:ext>
            </p:extLst>
          </p:nvPr>
        </p:nvGraphicFramePr>
        <p:xfrm>
          <a:off x="1035378" y="4425905"/>
          <a:ext cx="8026408" cy="182514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003301">
                  <a:extLst>
                    <a:ext uri="{9D8B030D-6E8A-4147-A177-3AD203B41FA5}">
                      <a16:colId xmlns:a16="http://schemas.microsoft.com/office/drawing/2014/main" val="875147101"/>
                    </a:ext>
                  </a:extLst>
                </a:gridCol>
                <a:gridCol w="1003301">
                  <a:extLst>
                    <a:ext uri="{9D8B030D-6E8A-4147-A177-3AD203B41FA5}">
                      <a16:colId xmlns:a16="http://schemas.microsoft.com/office/drawing/2014/main" val="2605121901"/>
                    </a:ext>
                  </a:extLst>
                </a:gridCol>
                <a:gridCol w="1003301">
                  <a:extLst>
                    <a:ext uri="{9D8B030D-6E8A-4147-A177-3AD203B41FA5}">
                      <a16:colId xmlns:a16="http://schemas.microsoft.com/office/drawing/2014/main" val="345539963"/>
                    </a:ext>
                  </a:extLst>
                </a:gridCol>
                <a:gridCol w="1003301">
                  <a:extLst>
                    <a:ext uri="{9D8B030D-6E8A-4147-A177-3AD203B41FA5}">
                      <a16:colId xmlns:a16="http://schemas.microsoft.com/office/drawing/2014/main" val="2781958880"/>
                    </a:ext>
                  </a:extLst>
                </a:gridCol>
                <a:gridCol w="1003301">
                  <a:extLst>
                    <a:ext uri="{9D8B030D-6E8A-4147-A177-3AD203B41FA5}">
                      <a16:colId xmlns:a16="http://schemas.microsoft.com/office/drawing/2014/main" val="3277675804"/>
                    </a:ext>
                  </a:extLst>
                </a:gridCol>
                <a:gridCol w="1003301">
                  <a:extLst>
                    <a:ext uri="{9D8B030D-6E8A-4147-A177-3AD203B41FA5}">
                      <a16:colId xmlns:a16="http://schemas.microsoft.com/office/drawing/2014/main" val="1211391864"/>
                    </a:ext>
                  </a:extLst>
                </a:gridCol>
                <a:gridCol w="1112423">
                  <a:extLst>
                    <a:ext uri="{9D8B030D-6E8A-4147-A177-3AD203B41FA5}">
                      <a16:colId xmlns:a16="http://schemas.microsoft.com/office/drawing/2014/main" val="2394867688"/>
                    </a:ext>
                  </a:extLst>
                </a:gridCol>
                <a:gridCol w="894179">
                  <a:extLst>
                    <a:ext uri="{9D8B030D-6E8A-4147-A177-3AD203B41FA5}">
                      <a16:colId xmlns:a16="http://schemas.microsoft.com/office/drawing/2014/main" val="1910677089"/>
                    </a:ext>
                  </a:extLst>
                </a:gridCol>
              </a:tblGrid>
              <a:tr h="53257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3PBA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DCVA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CFVA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DBVA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ETU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Glyphosate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TCPyr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69346"/>
                  </a:ext>
                </a:extLst>
              </a:tr>
              <a:tr h="43085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UK</a:t>
                      </a:r>
                      <a:endParaRPr lang="en-GB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212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1229546"/>
                  </a:ext>
                </a:extLst>
              </a:tr>
              <a:tr h="430854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Uganda</a:t>
                      </a:r>
                      <a:endParaRPr lang="en-GB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216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216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216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216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384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384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216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03818"/>
                  </a:ext>
                </a:extLst>
              </a:tr>
              <a:tr h="43085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Malaysia</a:t>
                      </a:r>
                      <a:endParaRPr lang="en-GB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189504"/>
                  </a:ext>
                </a:extLst>
              </a:tr>
            </a:tbl>
          </a:graphicData>
        </a:graphic>
      </p:graphicFrame>
      <p:sp>
        <p:nvSpPr>
          <p:cNvPr id="9" name="Down Arrow 8"/>
          <p:cNvSpPr/>
          <p:nvPr/>
        </p:nvSpPr>
        <p:spPr>
          <a:xfrm>
            <a:off x="4262034" y="3518115"/>
            <a:ext cx="329649" cy="464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Brace 10"/>
          <p:cNvSpPr/>
          <p:nvPr/>
        </p:nvSpPr>
        <p:spPr>
          <a:xfrm rot="16200000">
            <a:off x="5470902" y="805909"/>
            <a:ext cx="309965" cy="6819257"/>
          </a:xfrm>
          <a:prstGeom prst="rightBrace">
            <a:avLst>
              <a:gd name="adj1" fmla="val 8333"/>
              <a:gd name="adj2" fmla="val 32272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15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93700"/>
            <a:ext cx="8596668" cy="1320800"/>
          </a:xfrm>
        </p:spPr>
        <p:txBody>
          <a:bodyPr/>
          <a:lstStyle/>
          <a:p>
            <a:r>
              <a:rPr lang="en-GB" dirty="0"/>
              <a:t>Results</a:t>
            </a:r>
          </a:p>
        </p:txBody>
      </p:sp>
      <p:pic>
        <p:nvPicPr>
          <p:cNvPr id="5" name="Picture 2" descr="logo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81916" y="5814169"/>
            <a:ext cx="1128299" cy="8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6834" y="5945786"/>
            <a:ext cx="6567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ISEE 2022</a:t>
            </a: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756052"/>
              </p:ext>
            </p:extLst>
          </p:nvPr>
        </p:nvGraphicFramePr>
        <p:xfrm>
          <a:off x="413327" y="1655764"/>
          <a:ext cx="9302173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073">
                  <a:extLst>
                    <a:ext uri="{9D8B030D-6E8A-4147-A177-3AD203B41FA5}">
                      <a16:colId xmlns:a16="http://schemas.microsoft.com/office/drawing/2014/main" val="2506054764"/>
                    </a:ext>
                  </a:extLst>
                </a:gridCol>
                <a:gridCol w="1683832">
                  <a:extLst>
                    <a:ext uri="{9D8B030D-6E8A-4147-A177-3AD203B41FA5}">
                      <a16:colId xmlns:a16="http://schemas.microsoft.com/office/drawing/2014/main" val="2604806319"/>
                    </a:ext>
                  </a:extLst>
                </a:gridCol>
                <a:gridCol w="881568">
                  <a:extLst>
                    <a:ext uri="{9D8B030D-6E8A-4147-A177-3AD203B41FA5}">
                      <a16:colId xmlns:a16="http://schemas.microsoft.com/office/drawing/2014/main" val="3651774649"/>
                    </a:ext>
                  </a:extLst>
                </a:gridCol>
                <a:gridCol w="1279188">
                  <a:extLst>
                    <a:ext uri="{9D8B030D-6E8A-4147-A177-3AD203B41FA5}">
                      <a16:colId xmlns:a16="http://schemas.microsoft.com/office/drawing/2014/main" val="2658011412"/>
                    </a:ext>
                  </a:extLst>
                </a:gridCol>
                <a:gridCol w="905212">
                  <a:extLst>
                    <a:ext uri="{9D8B030D-6E8A-4147-A177-3AD203B41FA5}">
                      <a16:colId xmlns:a16="http://schemas.microsoft.com/office/drawing/2014/main" val="933793361"/>
                    </a:ext>
                  </a:extLst>
                </a:gridCol>
                <a:gridCol w="1255544">
                  <a:extLst>
                    <a:ext uri="{9D8B030D-6E8A-4147-A177-3AD203B41FA5}">
                      <a16:colId xmlns:a16="http://schemas.microsoft.com/office/drawing/2014/main" val="2453395002"/>
                    </a:ext>
                  </a:extLst>
                </a:gridCol>
                <a:gridCol w="916156">
                  <a:extLst>
                    <a:ext uri="{9D8B030D-6E8A-4147-A177-3AD203B41FA5}">
                      <a16:colId xmlns:a16="http://schemas.microsoft.com/office/drawing/2014/main" val="2926356537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1146163476"/>
                    </a:ext>
                  </a:extLst>
                </a:gridCol>
              </a:tblGrid>
              <a:tr h="302886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UK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Malaysia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Uganda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996450"/>
                  </a:ext>
                </a:extLst>
              </a:tr>
              <a:tr h="514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Biomarker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Active ingredients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%</a:t>
                      </a:r>
                      <a:r>
                        <a:rPr lang="en-GB" sz="1400" b="1" baseline="0" dirty="0"/>
                        <a:t> use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% detected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%</a:t>
                      </a:r>
                      <a:r>
                        <a:rPr lang="en-GB" sz="1400" b="1" baseline="0" dirty="0"/>
                        <a:t> use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% detected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%</a:t>
                      </a:r>
                      <a:r>
                        <a:rPr lang="en-GB" sz="1400" b="1" baseline="0" dirty="0"/>
                        <a:t> use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% detected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2230919"/>
                  </a:ext>
                </a:extLst>
              </a:tr>
              <a:tr h="302886">
                <a:tc>
                  <a:txBody>
                    <a:bodyPr/>
                    <a:lstStyle/>
                    <a:p>
                      <a:r>
                        <a:rPr lang="en-GB" sz="1400" b="1" dirty="0"/>
                        <a:t>3PBA</a:t>
                      </a:r>
                      <a:endParaRPr lang="en-GB" sz="1400" b="1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1" i="0" dirty="0" err="1">
                          <a:effectLst/>
                          <a:latin typeface="WordVisi_MSFontService"/>
                        </a:rPr>
                        <a:t>Pyrethroids</a:t>
                      </a:r>
                      <a:r>
                        <a:rPr lang="en-GB" sz="1100" b="1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sz="1800" b="1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16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47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31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6043374"/>
                  </a:ext>
                </a:extLst>
              </a:tr>
              <a:tr h="424041">
                <a:tc>
                  <a:txBody>
                    <a:bodyPr/>
                    <a:lstStyle/>
                    <a:p>
                      <a:r>
                        <a:rPr lang="en-GB" sz="1400" b="0"/>
                        <a:t>DCVA</a:t>
                      </a:r>
                      <a:endParaRPr lang="en-GB" sz="1400" b="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Cypermethrin</a:t>
                      </a:r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, </a:t>
                      </a:r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cyfluthrin</a:t>
                      </a:r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, permethrin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sz="1800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4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35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77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31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68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6768844"/>
                  </a:ext>
                </a:extLst>
              </a:tr>
              <a:tr h="424041">
                <a:tc>
                  <a:txBody>
                    <a:bodyPr/>
                    <a:lstStyle/>
                    <a:p>
                      <a:r>
                        <a:rPr lang="en-GB" sz="1400" b="0"/>
                        <a:t>CFVA</a:t>
                      </a:r>
                      <a:endParaRPr lang="en-GB" sz="1400" b="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Lambda-</a:t>
                      </a:r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cyhalothrin</a:t>
                      </a:r>
                      <a:r>
                        <a:rPr lang="en-GB" sz="1100" b="0" i="0" dirty="0">
                          <a:effectLst/>
                          <a:latin typeface="WordVisi_MSFontService"/>
                        </a:rPr>
                        <a:t>, </a:t>
                      </a:r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bifenthrin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sz="1800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8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2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5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4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5</a:t>
                      </a:r>
                      <a:endParaRPr lang="en-GB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288948"/>
                  </a:ext>
                </a:extLst>
              </a:tr>
              <a:tr h="302886">
                <a:tc>
                  <a:txBody>
                    <a:bodyPr/>
                    <a:lstStyle/>
                    <a:p>
                      <a:r>
                        <a:rPr lang="en-GB" sz="1400" b="0"/>
                        <a:t>DBVA</a:t>
                      </a:r>
                      <a:endParaRPr lang="en-GB" sz="1400" b="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 err="1">
                          <a:effectLst/>
                          <a:latin typeface="WordVisi_MSFontService"/>
                        </a:rPr>
                        <a:t>Deltamethrin</a:t>
                      </a:r>
                      <a:r>
                        <a:rPr lang="en-GB" sz="1100" b="0" i="0" dirty="0">
                          <a:effectLst/>
                          <a:latin typeface="WordVisiPilcrow_MSFontService"/>
                        </a:rPr>
                        <a:t> </a:t>
                      </a:r>
                      <a:endParaRPr lang="en-GB" sz="1800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8632529"/>
                  </a:ext>
                </a:extLst>
              </a:tr>
              <a:tr h="302886">
                <a:tc>
                  <a:txBody>
                    <a:bodyPr/>
                    <a:lstStyle/>
                    <a:p>
                      <a:r>
                        <a:rPr lang="en-GB" sz="1400" b="0"/>
                        <a:t>ETU</a:t>
                      </a:r>
                      <a:endParaRPr lang="en-GB" sz="1400" b="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>
                          <a:effectLst/>
                          <a:latin typeface="WordVisi_MSFontService"/>
                        </a:rPr>
                        <a:t>Mancozeb</a:t>
                      </a:r>
                      <a:r>
                        <a:rPr lang="en-GB" sz="1100" b="0" i="0">
                          <a:effectLst/>
                          <a:latin typeface="WordVisiPilcrow_MSFontService"/>
                        </a:rPr>
                        <a:t> </a:t>
                      </a:r>
                      <a:endParaRPr lang="en-GB" sz="1800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2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0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baseline="0"/>
                        <a:t>12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11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33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84</a:t>
                      </a:r>
                      <a:endParaRPr lang="en-GB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2475121"/>
                  </a:ext>
                </a:extLst>
              </a:tr>
              <a:tr h="302886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Glyphosate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1" i="0">
                          <a:effectLst/>
                          <a:latin typeface="WordVisi_MSFontService"/>
                        </a:rPr>
                        <a:t>Glyphosate</a:t>
                      </a:r>
                      <a:r>
                        <a:rPr lang="en-GB" sz="1100" b="1" i="0">
                          <a:effectLst/>
                          <a:latin typeface="WordVisiPilcrow_MSFontService"/>
                        </a:rPr>
                        <a:t> </a:t>
                      </a:r>
                      <a:endParaRPr lang="en-GB" sz="1800" b="1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/>
                        <a:t>88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18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42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9756624"/>
                  </a:ext>
                </a:extLst>
              </a:tr>
              <a:tr h="302886">
                <a:tc>
                  <a:txBody>
                    <a:bodyPr/>
                    <a:lstStyle/>
                    <a:p>
                      <a:r>
                        <a:rPr lang="en-GB" sz="1400" b="0" dirty="0" err="1"/>
                        <a:t>TCPyr</a:t>
                      </a:r>
                      <a:endParaRPr lang="en-GB" sz="1400" b="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>
                          <a:effectLst/>
                          <a:latin typeface="WordVisi_MSFontService"/>
                        </a:rPr>
                        <a:t>Chlorpyrifos</a:t>
                      </a:r>
                      <a:r>
                        <a:rPr lang="en-GB" sz="1100" b="0" i="0">
                          <a:effectLst/>
                          <a:latin typeface="WordVisiPilcrow_MSFontService"/>
                        </a:rPr>
                        <a:t> </a:t>
                      </a:r>
                      <a:endParaRPr lang="en-GB" sz="1800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1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67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30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100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2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87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117562"/>
                  </a:ext>
                </a:extLst>
              </a:tr>
            </a:tbl>
          </a:graphicData>
        </a:graphic>
      </p:graphicFrame>
      <p:sp>
        <p:nvSpPr>
          <p:cNvPr id="16" name="Content Placeholder 2"/>
          <p:cNvSpPr txBox="1">
            <a:spLocks/>
          </p:cNvSpPr>
          <p:nvPr/>
        </p:nvSpPr>
        <p:spPr>
          <a:xfrm>
            <a:off x="509694" y="5129123"/>
            <a:ext cx="8555566" cy="1039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Selected </a:t>
            </a:r>
            <a:r>
              <a:rPr lang="en-GB" b="1" dirty="0" smtClean="0"/>
              <a:t>3PBA </a:t>
            </a:r>
            <a:r>
              <a:rPr lang="en-GB" dirty="0"/>
              <a:t>and </a:t>
            </a:r>
            <a:r>
              <a:rPr lang="en-GB" b="1" dirty="0" smtClean="0"/>
              <a:t>glyphosate </a:t>
            </a:r>
            <a:r>
              <a:rPr lang="en-GB" dirty="0" smtClean="0"/>
              <a:t>for analysis: </a:t>
            </a:r>
            <a:br>
              <a:rPr lang="en-GB" dirty="0" smtClean="0"/>
            </a:br>
            <a:r>
              <a:rPr lang="en-GB" dirty="0" smtClean="0"/>
              <a:t>% </a:t>
            </a:r>
            <a:r>
              <a:rPr lang="en-GB" dirty="0"/>
              <a:t>AI use and biomarker detection </a:t>
            </a:r>
            <a:r>
              <a:rPr lang="en-GB" dirty="0" smtClean="0"/>
              <a:t>across </a:t>
            </a:r>
            <a:r>
              <a:rPr lang="en-GB" dirty="0"/>
              <a:t>cohorts</a:t>
            </a:r>
          </a:p>
        </p:txBody>
      </p:sp>
    </p:spTree>
    <p:extLst>
      <p:ext uri="{BB962C8B-B14F-4D97-AF65-F5344CB8AC3E}">
        <p14:creationId xmlns:p14="http://schemas.microsoft.com/office/powerpoint/2010/main" val="42214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51945"/>
            <a:ext cx="8596668" cy="1320800"/>
          </a:xfrm>
        </p:spPr>
        <p:txBody>
          <a:bodyPr/>
          <a:lstStyle/>
          <a:p>
            <a:r>
              <a:rPr lang="en-GB" dirty="0"/>
              <a:t>Results </a:t>
            </a:r>
            <a:r>
              <a:rPr lang="en-GB" dirty="0" smtClean="0"/>
              <a:t>– </a:t>
            </a:r>
            <a:r>
              <a:rPr lang="en-GB" dirty="0" err="1" smtClean="0"/>
              <a:t>Pyrethroid</a:t>
            </a:r>
            <a:r>
              <a:rPr lang="en-GB" dirty="0"/>
              <a:t> </a:t>
            </a:r>
            <a:r>
              <a:rPr lang="en-GB" dirty="0" smtClean="0"/>
              <a:t>&amp; Glyphosate </a:t>
            </a:r>
            <a:r>
              <a:rPr lang="en-GB" dirty="0"/>
              <a:t>Users </a:t>
            </a:r>
          </a:p>
        </p:txBody>
      </p:sp>
      <p:pic>
        <p:nvPicPr>
          <p:cNvPr id="5" name="Picture 2" descr="logo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81916" y="5814169"/>
            <a:ext cx="1128299" cy="8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0" y="964911"/>
            <a:ext cx="2364829" cy="5065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3PBA (</a:t>
            </a:r>
            <a:r>
              <a:rPr lang="en-GB" dirty="0" err="1"/>
              <a:t>Pyrethroids</a:t>
            </a:r>
            <a:r>
              <a:rPr lang="en-GB" dirty="0"/>
              <a:t>)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69001" y="6158836"/>
            <a:ext cx="8555566" cy="1039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Higher post-activity urinary biomarker concentrations with </a:t>
            </a:r>
            <a:r>
              <a:rPr lang="en-GB" b="1" dirty="0"/>
              <a:t>glyphosate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0" y="3536654"/>
            <a:ext cx="2319866" cy="392111"/>
          </a:xfrm>
        </p:spPr>
        <p:txBody>
          <a:bodyPr/>
          <a:lstStyle/>
          <a:p>
            <a:r>
              <a:rPr lang="en-GB" dirty="0"/>
              <a:t>Glyphosate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979362" y="1038794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Uganda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94645" y="10641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0067" y="1059773"/>
            <a:ext cx="1128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Malaysia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60518" y="4721720"/>
            <a:ext cx="1128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No users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330" y="3873731"/>
            <a:ext cx="3274506" cy="23785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362" y="1413164"/>
            <a:ext cx="3021192" cy="21945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4153" y="3857106"/>
            <a:ext cx="3272958" cy="23774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0036" y="1363289"/>
            <a:ext cx="3109637" cy="22588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363" y="1384955"/>
            <a:ext cx="3059084" cy="222208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881747" y="1770973"/>
            <a:ext cx="442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2.2</a:t>
            </a:r>
            <a:endParaRPr lang="en-GB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6202547" y="2126573"/>
            <a:ext cx="442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2.2</a:t>
            </a:r>
            <a:endParaRPr lang="en-GB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8519027" y="2179220"/>
            <a:ext cx="442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0.9</a:t>
            </a:r>
            <a:endParaRPr lang="en-GB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9870307" y="2230020"/>
            <a:ext cx="442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0.8</a:t>
            </a:r>
            <a:endParaRPr lang="en-GB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8417427" y="4546500"/>
            <a:ext cx="442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0.8</a:t>
            </a:r>
            <a:endParaRPr lang="en-GB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9829667" y="4637940"/>
            <a:ext cx="442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7.6</a:t>
            </a:r>
            <a:endParaRPr lang="en-GB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949827" y="2085933"/>
            <a:ext cx="442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0.5</a:t>
            </a:r>
            <a:endParaRPr lang="en-GB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2240147" y="2075773"/>
            <a:ext cx="442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0.5</a:t>
            </a:r>
            <a:endParaRPr lang="en-GB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1041267" y="4483693"/>
            <a:ext cx="442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0.5</a:t>
            </a:r>
            <a:endParaRPr lang="en-GB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2727827" y="4392253"/>
            <a:ext cx="442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1.7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1154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484" y="524164"/>
            <a:ext cx="9897956" cy="80772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Fold-change in 3PBA </a:t>
            </a:r>
            <a:r>
              <a:rPr lang="en-GB" sz="3200" dirty="0"/>
              <a:t>(</a:t>
            </a:r>
            <a:r>
              <a:rPr lang="en-GB" sz="3200" dirty="0" err="1"/>
              <a:t>Pyrethroids</a:t>
            </a:r>
            <a:r>
              <a:rPr lang="en-GB" sz="3200" dirty="0" smtClean="0"/>
              <a:t>) concentrations</a:t>
            </a:r>
            <a:endParaRPr lang="en-GB" sz="3200" dirty="0"/>
          </a:p>
        </p:txBody>
      </p:sp>
      <p:pic>
        <p:nvPicPr>
          <p:cNvPr id="5" name="Picture 2" descr="logo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81916" y="5814169"/>
            <a:ext cx="1128299" cy="8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7334" y="6250586"/>
            <a:ext cx="6567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ISEE 2022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44874" y="1342802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Uganda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15826" y="133844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01952" y="1334093"/>
            <a:ext cx="1128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Malaysia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507317" y="4838007"/>
            <a:ext cx="9368201" cy="1463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Lower </a:t>
            </a:r>
            <a:r>
              <a:rPr lang="en-GB" b="1" dirty="0" smtClean="0"/>
              <a:t>PPE</a:t>
            </a:r>
            <a:r>
              <a:rPr lang="en-GB" dirty="0" smtClean="0"/>
              <a:t> &amp; longer activity </a:t>
            </a:r>
            <a:r>
              <a:rPr lang="en-GB" b="1" dirty="0" smtClean="0"/>
              <a:t>duration</a:t>
            </a:r>
            <a:r>
              <a:rPr lang="en-GB" dirty="0" smtClean="0"/>
              <a:t> were associated with higher concentrations</a:t>
            </a:r>
          </a:p>
          <a:p>
            <a:r>
              <a:rPr lang="en-GB" dirty="0" smtClean="0"/>
              <a:t>Additional </a:t>
            </a:r>
            <a:r>
              <a:rPr lang="en-GB" dirty="0"/>
              <a:t>analysis:</a:t>
            </a:r>
          </a:p>
          <a:p>
            <a:pPr lvl="1"/>
            <a:r>
              <a:rPr lang="en-GB" b="1" dirty="0" smtClean="0"/>
              <a:t>UK</a:t>
            </a:r>
            <a:r>
              <a:rPr lang="en-GB" dirty="0" smtClean="0"/>
              <a:t> - Lower </a:t>
            </a:r>
            <a:r>
              <a:rPr lang="en-GB" dirty="0"/>
              <a:t>concentrations with changing </a:t>
            </a:r>
            <a:r>
              <a:rPr lang="en-GB" dirty="0" smtClean="0"/>
              <a:t>gloves</a:t>
            </a:r>
          </a:p>
          <a:p>
            <a:pPr lvl="1"/>
            <a:r>
              <a:rPr lang="en-GB" b="1" dirty="0" smtClean="0"/>
              <a:t>Malaysia</a:t>
            </a:r>
            <a:r>
              <a:rPr lang="en-GB" dirty="0" smtClean="0"/>
              <a:t> - Higher </a:t>
            </a:r>
            <a:r>
              <a:rPr lang="en-GB" dirty="0"/>
              <a:t>concentrations with </a:t>
            </a:r>
            <a:r>
              <a:rPr lang="en-GB" u="sng" dirty="0" err="1"/>
              <a:t>cypermethrin</a:t>
            </a:r>
            <a:r>
              <a:rPr lang="en-GB" dirty="0"/>
              <a:t> use</a:t>
            </a:r>
            <a:endParaRPr lang="en-GB" u="sng" dirty="0"/>
          </a:p>
          <a:p>
            <a:pPr lvl="1"/>
            <a:endParaRPr lang="en-GB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659325" y="4785135"/>
            <a:ext cx="3409163" cy="1167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378" y="1828799"/>
            <a:ext cx="3936705" cy="2859579"/>
          </a:xfrm>
          <a:prstGeom prst="rect">
            <a:avLst/>
          </a:prstGeom>
        </p:spPr>
      </p:pic>
      <p:sp>
        <p:nvSpPr>
          <p:cNvPr id="25" name="Oval 24"/>
          <p:cNvSpPr/>
          <p:nvPr/>
        </p:nvSpPr>
        <p:spPr>
          <a:xfrm>
            <a:off x="159373" y="3981698"/>
            <a:ext cx="1345326" cy="26275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9684" y="1812174"/>
            <a:ext cx="3970658" cy="2884243"/>
          </a:xfrm>
        </p:spPr>
      </p:pic>
      <p:sp>
        <p:nvSpPr>
          <p:cNvPr id="26" name="Oval 25"/>
          <p:cNvSpPr/>
          <p:nvPr/>
        </p:nvSpPr>
        <p:spPr>
          <a:xfrm>
            <a:off x="4026130" y="3923893"/>
            <a:ext cx="1345326" cy="38362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9313" y="1820585"/>
            <a:ext cx="3948012" cy="2867791"/>
          </a:xfrm>
          <a:prstGeom prst="rect">
            <a:avLst/>
          </a:prstGeom>
        </p:spPr>
      </p:pic>
      <p:sp>
        <p:nvSpPr>
          <p:cNvPr id="27" name="Oval 26"/>
          <p:cNvSpPr/>
          <p:nvPr/>
        </p:nvSpPr>
        <p:spPr>
          <a:xfrm>
            <a:off x="7823899" y="3672506"/>
            <a:ext cx="1345326" cy="38362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00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032C616221964A98384F99BB4E6E48" ma:contentTypeVersion="12" ma:contentTypeDescription="Create a new document." ma:contentTypeScope="" ma:versionID="7e5563526dec354d2417a33a73d52c37">
  <xsd:schema xmlns:xsd="http://www.w3.org/2001/XMLSchema" xmlns:xs="http://www.w3.org/2001/XMLSchema" xmlns:p="http://schemas.microsoft.com/office/2006/metadata/properties" xmlns:ns3="74168d4a-9d1c-4a9f-a967-c228f398dde6" xmlns:ns4="eddce581-fce0-4157-ae76-aded2eb7e016" targetNamespace="http://schemas.microsoft.com/office/2006/metadata/properties" ma:root="true" ma:fieldsID="e134d6b839c89200144b6cd2e8cb009a" ns3:_="" ns4:_="">
    <xsd:import namespace="74168d4a-9d1c-4a9f-a967-c228f398dde6"/>
    <xsd:import namespace="eddce581-fce0-4157-ae76-aded2eb7e0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168d4a-9d1c-4a9f-a967-c228f398dd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dce581-fce0-4157-ae76-aded2eb7e01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9F5303-DE0C-4222-AEFF-096372B759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8A7091-B825-4D31-AC55-FBC9809AC8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168d4a-9d1c-4a9f-a967-c228f398dde6"/>
    <ds:schemaRef ds:uri="eddce581-fce0-4157-ae76-aded2eb7e0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23A41D9-7803-4279-B0F5-76D1509069A6}">
  <ds:schemaRefs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eddce581-fce0-4157-ae76-aded2eb7e016"/>
    <ds:schemaRef ds:uri="74168d4a-9d1c-4a9f-a967-c228f398dde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3209</TotalTime>
  <Words>1072</Words>
  <Application>Microsoft Office PowerPoint</Application>
  <PresentationFormat>Widescreen</PresentationFormat>
  <Paragraphs>285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ＭＳ Ｐゴシック</vt:lpstr>
      <vt:lpstr>Arial</vt:lpstr>
      <vt:lpstr>Calibri</vt:lpstr>
      <vt:lpstr>Helvetica Neue</vt:lpstr>
      <vt:lpstr>Helvetica Neue Light</vt:lpstr>
      <vt:lpstr>Times</vt:lpstr>
      <vt:lpstr>Times New Roman</vt:lpstr>
      <vt:lpstr>Trebuchet MS</vt:lpstr>
      <vt:lpstr>Verdana</vt:lpstr>
      <vt:lpstr>Wingdings 3</vt:lpstr>
      <vt:lpstr>WordVisi_MSFontService</vt:lpstr>
      <vt:lpstr>WordVisiPilcrow_MSFontService</vt:lpstr>
      <vt:lpstr>Facet</vt:lpstr>
      <vt:lpstr>Pesticide exposure assessment in farmers from Malaysia, Uganda, and the United Kingdom: an analysis of urinary biomarker concentrations</vt:lpstr>
      <vt:lpstr>Background</vt:lpstr>
      <vt:lpstr>IMPRESS study: Cohorts</vt:lpstr>
      <vt:lpstr>IMPRESS study: Data collection &amp; biomarkers</vt:lpstr>
      <vt:lpstr>Statistical analysis</vt:lpstr>
      <vt:lpstr>Results</vt:lpstr>
      <vt:lpstr>Results</vt:lpstr>
      <vt:lpstr>Results – Pyrethroid &amp; Glyphosate Users </vt:lpstr>
      <vt:lpstr>Fold-change in 3PBA (Pyrethroids) concentrations</vt:lpstr>
      <vt:lpstr>Fold-change in Glyphosate concentrations</vt:lpstr>
      <vt:lpstr>Interpretation</vt:lpstr>
      <vt:lpstr>Acknowledgements</vt:lpstr>
    </vt:vector>
  </TitlesOfParts>
  <Company>IOM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Galea</dc:creator>
  <cp:lastModifiedBy>Finlay Brooker</cp:lastModifiedBy>
  <cp:revision>107</cp:revision>
  <dcterms:created xsi:type="dcterms:W3CDTF">2021-10-15T12:32:32Z</dcterms:created>
  <dcterms:modified xsi:type="dcterms:W3CDTF">2022-10-05T08:28:45Z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0x01010027032C616221964A98384F99BB4E6E48</vt:lpwstr>
  </property>
</Properties>
</file>