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6"/>
  </p:notesMasterIdLst>
  <p:sldIdLst>
    <p:sldId id="352" r:id="rId2"/>
    <p:sldId id="350" r:id="rId3"/>
    <p:sldId id="357" r:id="rId4"/>
    <p:sldId id="358" r:id="rId5"/>
  </p:sldIdLst>
  <p:sldSz cx="12192000" cy="6858000"/>
  <p:notesSz cx="6799263" cy="9929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712"/>
    <a:srgbClr val="243489"/>
    <a:srgbClr val="E19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84116" autoAdjust="0"/>
  </p:normalViewPr>
  <p:slideViewPr>
    <p:cSldViewPr snapToGrid="0" snapToObjects="1">
      <p:cViewPr varScale="1">
        <p:scale>
          <a:sx n="73" d="100"/>
          <a:sy n="73" d="100"/>
        </p:scale>
        <p:origin x="2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C240E6-A9BB-4782-876A-D4CB34B783C8}" type="datetimeFigureOut">
              <a:rPr lang="en-GB"/>
              <a:pPr>
                <a:defRPr/>
              </a:pPr>
              <a:t>31/05/2021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77BDF4-61F9-4201-B81F-0AA9AC0FA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7650" cy="6854825"/>
          </a:xfrm>
          <a:prstGeom prst="rect">
            <a:avLst/>
          </a:prstGeom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60244" y="1828801"/>
            <a:ext cx="7120556" cy="1780674"/>
          </a:xfr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706754" y="4157679"/>
            <a:ext cx="6774046" cy="1481121"/>
          </a:xfrm>
        </p:spPr>
        <p:txBody>
          <a:bodyPr/>
          <a:lstStyle>
            <a:lvl1pPr marL="0" indent="0" algn="l">
              <a:buFont typeface="Times" pitchFamily="-65" charset="0"/>
              <a:buNone/>
              <a:defRPr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4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7650" cy="6854825"/>
          </a:xfrm>
          <a:prstGeom prst="rect">
            <a:avLst/>
          </a:prstGeom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60244" y="1828801"/>
            <a:ext cx="7120556" cy="1780674"/>
          </a:xfr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706754" y="4157679"/>
            <a:ext cx="6774046" cy="1481121"/>
          </a:xfrm>
        </p:spPr>
        <p:txBody>
          <a:bodyPr/>
          <a:lstStyle>
            <a:lvl1pPr marL="0" indent="0" algn="l">
              <a:buFont typeface="Times" pitchFamily="-65" charset="0"/>
              <a:buNone/>
              <a:defRPr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7650" cy="6854825"/>
          </a:xfrm>
          <a:prstGeom prst="rect">
            <a:avLst/>
          </a:prstGeom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60244" y="1828801"/>
            <a:ext cx="7120556" cy="1780674"/>
          </a:xfr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706754" y="4157679"/>
            <a:ext cx="6774046" cy="1481121"/>
          </a:xfrm>
        </p:spPr>
        <p:txBody>
          <a:bodyPr/>
          <a:lstStyle>
            <a:lvl1pPr marL="0" indent="0" algn="l">
              <a:buFont typeface="Times" pitchFamily="-65" charset="0"/>
              <a:buNone/>
              <a:defRPr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7650" cy="6854825"/>
          </a:xfrm>
          <a:prstGeom prst="rect">
            <a:avLst/>
          </a:prstGeom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60244" y="1828801"/>
            <a:ext cx="7120556" cy="1780674"/>
          </a:xfr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706754" y="4157679"/>
            <a:ext cx="6774046" cy="1481121"/>
          </a:xfrm>
        </p:spPr>
        <p:txBody>
          <a:bodyPr/>
          <a:lstStyle>
            <a:lvl1pPr marL="0" indent="0" algn="l">
              <a:buFont typeface="Times" pitchFamily="-65" charset="0"/>
              <a:buNone/>
              <a:defRPr>
                <a:solidFill>
                  <a:schemeClr val="bg1"/>
                </a:solidFill>
                <a:latin typeface="Circe" panose="020B0502020203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4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4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7650" cy="6854825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7800"/>
            <a:ext cx="11379200" cy="4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81000"/>
            <a:ext cx="904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402389"/>
            <a:ext cx="8839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 i="1">
                <a:solidFill>
                  <a:srgbClr val="243489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54" r:id="rId5"/>
    <p:sldLayoutId id="2147483755" r:id="rId6"/>
    <p:sldLayoutId id="214748375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65" charset="0"/>
          <a:ea typeface="ＭＳ Ｐゴシック" pitchFamily="-65" charset="-128"/>
          <a:cs typeface="Verdan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65" charset="0"/>
          <a:ea typeface="ＭＳ Ｐゴシック" pitchFamily="-65" charset="-128"/>
          <a:cs typeface="Verdan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65" charset="0"/>
          <a:ea typeface="ＭＳ Ｐゴシック" pitchFamily="-65" charset="-128"/>
          <a:cs typeface="Verdan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65" charset="0"/>
          <a:ea typeface="ＭＳ Ｐゴシック" pitchFamily="-65" charset="-128"/>
          <a:cs typeface="Verdan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65" charset="0"/>
        <a:buChar char="•"/>
        <a:defRPr sz="28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65" charset="0"/>
        <a:buChar char="•"/>
        <a:defRPr sz="24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65" charset="0"/>
        <a:buChar char="•"/>
        <a:defRPr sz="24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65" charset="0"/>
        <a:buChar char="•"/>
        <a:defRPr sz="20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65" charset="0"/>
        <a:buChar char="•"/>
        <a:defRPr sz="20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google.co.uk/url?sa=i&amp;rct=j&amp;q=&amp;esrc=s&amp;source=images&amp;cd=&amp;cad=rja&amp;uact=8&amp;ved=0ahUKEwjAoYz3nuzSAhUG1xQKHQ_OBggQjRwIBw&amp;url=http://www.ucl.ac.uk/~ucjtjla/&amp;psig=AFQjCNH-p3gBH1sC9-7LNWNDC_-RCZBhjQ&amp;ust=14903452352709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mpress-project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42679" y="1345475"/>
            <a:ext cx="7120556" cy="1780674"/>
          </a:xfrm>
        </p:spPr>
        <p:txBody>
          <a:bodyPr/>
          <a:lstStyle/>
          <a:p>
            <a:r>
              <a:rPr lang="en-GB" dirty="0"/>
              <a:t>Recall bias in epidemiological studies of pesticide use in the IMPRESS study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242679" y="3565496"/>
            <a:ext cx="6774046" cy="14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None/>
              <a:defRPr sz="2800">
                <a:solidFill>
                  <a:schemeClr val="bg1"/>
                </a:solidFill>
                <a:latin typeface="Circe" panose="020B0502020203020203" pitchFamily="34" charset="0"/>
                <a:ea typeface="ＭＳ Ｐゴシック" pitchFamily="-65" charset="-128"/>
                <a:cs typeface="Verdana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defTabSz="914400"/>
            <a:r>
              <a:rPr lang="en-GB" sz="2000" u="sng" kern="0" dirty="0" smtClean="0"/>
              <a:t>Will Mueller</a:t>
            </a:r>
            <a:r>
              <a:rPr lang="en-GB" sz="2000" kern="0" dirty="0" smtClean="0"/>
              <a:t>, Samuel Fuhrimann, Hans Kromhout, Ioannis Basinas, Kate Jones, Andrew Povey, Hani Mohamed, Martie van Tongeren, Anne-Helen Harding, Karen S. Galea</a:t>
            </a:r>
            <a:endParaRPr lang="en-GB" sz="2000" kern="0" baseline="30000" dirty="0" smtClean="0"/>
          </a:p>
          <a:p>
            <a:pPr defTabSz="914400"/>
            <a:endParaRPr lang="en-GB" sz="2000" kern="0" baseline="30000" dirty="0"/>
          </a:p>
          <a:p>
            <a:pPr defTabSz="914400"/>
            <a:endParaRPr lang="en-GB" sz="2000" kern="0" baseline="30000" dirty="0" smtClean="0"/>
          </a:p>
          <a:p>
            <a:pPr defTabSz="914400"/>
            <a:endParaRPr lang="en-GB" sz="2000" kern="0" dirty="0" smtClean="0"/>
          </a:p>
          <a:p>
            <a:pPr defTabSz="914400"/>
            <a:r>
              <a:rPr lang="en-GB" sz="2000" kern="0" dirty="0" smtClean="0"/>
              <a:t>14</a:t>
            </a:r>
            <a:r>
              <a:rPr lang="en-GB" sz="2000" kern="0" baseline="30000" dirty="0" smtClean="0"/>
              <a:t>th</a:t>
            </a:r>
            <a:r>
              <a:rPr lang="en-GB" sz="2000" kern="0" dirty="0" smtClean="0"/>
              <a:t> UK/Ireland </a:t>
            </a:r>
            <a:r>
              <a:rPr lang="en-GB" sz="2000" kern="0" dirty="0"/>
              <a:t>Occupational </a:t>
            </a:r>
            <a:r>
              <a:rPr lang="en-GB" sz="2000" kern="0" dirty="0" smtClean="0"/>
              <a:t>&amp; Environmental </a:t>
            </a:r>
            <a:r>
              <a:rPr lang="en-GB" sz="2000" kern="0" dirty="0"/>
              <a:t>Epidemiology </a:t>
            </a:r>
            <a:r>
              <a:rPr lang="en-GB" sz="2000" kern="0" dirty="0" smtClean="0"/>
              <a:t>Meeting – 4</a:t>
            </a:r>
            <a:r>
              <a:rPr lang="en-GB" sz="2000" kern="0" baseline="30000" dirty="0" smtClean="0"/>
              <a:t>th</a:t>
            </a:r>
            <a:r>
              <a:rPr lang="en-GB" sz="2000" kern="0" dirty="0" smtClean="0"/>
              <a:t> June 2021</a:t>
            </a:r>
            <a:endParaRPr lang="en-GB" sz="2000" kern="0" dirty="0"/>
          </a:p>
        </p:txBody>
      </p:sp>
      <p:pic>
        <p:nvPicPr>
          <p:cNvPr id="12" name="Picture 4778" descr="50m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881" y="4559415"/>
            <a:ext cx="819522" cy="7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557" y="4688351"/>
            <a:ext cx="1825336" cy="4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194" y="4657871"/>
            <a:ext cx="1228677" cy="5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01" b="34981"/>
          <a:stretch/>
        </p:blipFill>
        <p:spPr bwMode="auto">
          <a:xfrm>
            <a:off x="4242679" y="4688351"/>
            <a:ext cx="1150464" cy="42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871200" y="5272169"/>
            <a:ext cx="1180592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09" y="1130300"/>
            <a:ext cx="11379200" cy="3834312"/>
          </a:xfrm>
        </p:spPr>
        <p:txBody>
          <a:bodyPr/>
          <a:lstStyle/>
          <a:p>
            <a:r>
              <a:rPr lang="en-GB" sz="2000" dirty="0" smtClean="0"/>
              <a:t>4M t </a:t>
            </a:r>
            <a:r>
              <a:rPr lang="en-GB" sz="2000" dirty="0"/>
              <a:t>of active </a:t>
            </a:r>
            <a:r>
              <a:rPr lang="en-GB" sz="2000" dirty="0" smtClean="0"/>
              <a:t>ingredients </a:t>
            </a:r>
            <a:r>
              <a:rPr lang="en-GB" sz="2000" dirty="0"/>
              <a:t>applied </a:t>
            </a:r>
            <a:r>
              <a:rPr lang="en-GB" sz="2000" dirty="0" smtClean="0"/>
              <a:t>globally each year</a:t>
            </a:r>
            <a:r>
              <a:rPr lang="en-GB" sz="2000" baseline="30000" dirty="0" smtClean="0"/>
              <a:t>1</a:t>
            </a:r>
          </a:p>
          <a:p>
            <a:endParaRPr lang="en-GB" sz="2000" baseline="30000" dirty="0" smtClean="0"/>
          </a:p>
          <a:p>
            <a:r>
              <a:rPr lang="en-GB" sz="2000" dirty="0" smtClean="0"/>
              <a:t>Occupational exposure to pesticides linked to poorer health (e.g., cancers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neurological effects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)   </a:t>
            </a:r>
          </a:p>
          <a:p>
            <a:endParaRPr lang="en-GB" sz="2000" dirty="0" smtClean="0"/>
          </a:p>
          <a:p>
            <a:r>
              <a:rPr lang="en-GB" sz="2000" dirty="0" smtClean="0"/>
              <a:t>5x more studies use </a:t>
            </a:r>
            <a:r>
              <a:rPr lang="en-GB" sz="2000" i="1" dirty="0" smtClean="0"/>
              <a:t>indirect</a:t>
            </a:r>
            <a:r>
              <a:rPr lang="en-GB" sz="2000" dirty="0" smtClean="0"/>
              <a:t> (e.g. self-reported</a:t>
            </a:r>
            <a:r>
              <a:rPr lang="en-GB" sz="2000" dirty="0"/>
              <a:t>) </a:t>
            </a:r>
            <a:r>
              <a:rPr lang="en-GB" sz="2000" dirty="0" smtClean="0"/>
              <a:t>vs </a:t>
            </a:r>
            <a:r>
              <a:rPr lang="en-GB" sz="2000" i="1" dirty="0" smtClean="0"/>
              <a:t>direct</a:t>
            </a:r>
            <a:r>
              <a:rPr lang="en-GB" sz="2000" dirty="0" smtClean="0"/>
              <a:t> (e.g. biomarkers) exposure </a:t>
            </a:r>
            <a:r>
              <a:rPr lang="en-GB" sz="2000" dirty="0"/>
              <a:t>assessment </a:t>
            </a:r>
            <a:r>
              <a:rPr lang="en-GB" sz="2000" dirty="0" smtClean="0"/>
              <a:t>methods</a:t>
            </a:r>
            <a:r>
              <a:rPr lang="en-GB" sz="2000" baseline="30000" dirty="0" smtClean="0"/>
              <a:t>4 </a:t>
            </a:r>
            <a:r>
              <a:rPr lang="en-GB" sz="2000" dirty="0" smtClean="0"/>
              <a:t>-&gt;</a:t>
            </a:r>
            <a:r>
              <a:rPr lang="en-GB" sz="2000" u="sng" dirty="0" smtClean="0"/>
              <a:t>few studies assess recall ability</a:t>
            </a:r>
          </a:p>
          <a:p>
            <a:endParaRPr lang="en-GB" sz="2000" u="sng" dirty="0" smtClean="0"/>
          </a:p>
          <a:p>
            <a:r>
              <a:rPr lang="en-GB" sz="2000" dirty="0" smtClean="0"/>
              <a:t>Improving </a:t>
            </a:r>
            <a:r>
              <a:rPr lang="en-GB" sz="2000" dirty="0"/>
              <a:t>Exposure Assessment Methodologies for Epidemiological Studies on </a:t>
            </a:r>
            <a:r>
              <a:rPr lang="en-GB" sz="2000" dirty="0" smtClean="0"/>
              <a:t>Pesticides (IMPRESS) project (</a:t>
            </a:r>
            <a:r>
              <a:rPr lang="en-GB" sz="2000" dirty="0" smtClean="0">
                <a:hlinkClick r:id="rId2"/>
              </a:rPr>
              <a:t>www.impress-project.org</a:t>
            </a:r>
            <a:r>
              <a:rPr lang="en-GB" sz="2000" dirty="0" smtClean="0"/>
              <a:t>)</a:t>
            </a:r>
          </a:p>
          <a:p>
            <a:pPr lvl="1">
              <a:buFont typeface="+mj-lt"/>
              <a:buAutoNum type="arabicPeriod"/>
            </a:pPr>
            <a:r>
              <a:rPr lang="en-GB" sz="1800" dirty="0" smtClean="0"/>
              <a:t>Pesticide Use in Tropical Settings (PESTROP) - Uganda</a:t>
            </a:r>
          </a:p>
          <a:p>
            <a:pPr lvl="1">
              <a:buFont typeface="+mj-lt"/>
              <a:buAutoNum type="arabicPeriod"/>
            </a:pPr>
            <a:r>
              <a:rPr lang="en-GB" sz="1800" dirty="0" smtClean="0"/>
              <a:t>Pesticide Users' Health Study (PUHS) - UK</a:t>
            </a:r>
          </a:p>
          <a:p>
            <a:pPr lvl="1">
              <a:buFont typeface="+mj-lt"/>
              <a:buAutoNum type="arabicPeriod"/>
            </a:pPr>
            <a:r>
              <a:rPr lang="en-GB" sz="1800" dirty="0" smtClean="0"/>
              <a:t>Prospective Investigation of Pesticide Applicators' </a:t>
            </a:r>
            <a:br>
              <a:rPr lang="en-GB" sz="1800" dirty="0" smtClean="0"/>
            </a:br>
            <a:r>
              <a:rPr lang="en-GB" sz="1800" dirty="0" smtClean="0"/>
              <a:t>Health Study (PIPAH) – UK</a:t>
            </a:r>
          </a:p>
          <a:p>
            <a:pPr lvl="1">
              <a:buFont typeface="+mj-lt"/>
              <a:buAutoNum type="arabicPeriod"/>
            </a:pPr>
            <a:r>
              <a:rPr lang="en-GB" sz="1800" dirty="0" smtClean="0"/>
              <a:t>Study of Health in Agricultural Work (SHAW) - UK</a:t>
            </a:r>
            <a:endParaRPr lang="en-GB" sz="1800" dirty="0"/>
          </a:p>
        </p:txBody>
      </p:sp>
      <p:pic>
        <p:nvPicPr>
          <p:cNvPr id="5" name="Picture 4" descr="C:\Users\K_Galea\AppData\Local\Microsoft\Windows\Temporary Internet Files\Content.Word\logo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" b="22064"/>
          <a:stretch/>
        </p:blipFill>
        <p:spPr bwMode="auto">
          <a:xfrm>
            <a:off x="10620104" y="5945134"/>
            <a:ext cx="1345474" cy="8344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3285" y="6480030"/>
            <a:ext cx="10496819" cy="3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8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defTabSz="914400">
              <a:buNone/>
            </a:pPr>
            <a:r>
              <a:rPr lang="en-GB" sz="1600" kern="0" baseline="30000" dirty="0" smtClean="0"/>
              <a:t>1</a:t>
            </a:r>
            <a:r>
              <a:rPr lang="en-GB" sz="1600" kern="0" dirty="0" smtClean="0"/>
              <a:t>FAOSTAT 2020</a:t>
            </a:r>
            <a:r>
              <a:rPr lang="en-GB" sz="1600" kern="0" dirty="0"/>
              <a:t>; </a:t>
            </a:r>
            <a:r>
              <a:rPr lang="en-GB" sz="1600" kern="0" baseline="30000" dirty="0"/>
              <a:t>2</a:t>
            </a:r>
            <a:r>
              <a:rPr lang="en-GB" sz="1600" kern="0" dirty="0"/>
              <a:t>Alavanja &amp; </a:t>
            </a:r>
            <a:r>
              <a:rPr lang="en-GB" sz="1600" kern="0" dirty="0" smtClean="0"/>
              <a:t>Bonner </a:t>
            </a:r>
            <a:r>
              <a:rPr lang="en-GB" sz="1600" kern="0" dirty="0"/>
              <a:t>2012; </a:t>
            </a:r>
            <a:r>
              <a:rPr lang="en-GB" sz="1600" kern="0" baseline="30000" dirty="0" smtClean="0"/>
              <a:t>3</a:t>
            </a:r>
            <a:r>
              <a:rPr lang="en-GB" sz="1600" kern="0" dirty="0" smtClean="0"/>
              <a:t>Fuhrimann et al 2021; </a:t>
            </a:r>
            <a:r>
              <a:rPr lang="en-GB" sz="1600" kern="0" baseline="30000" dirty="0" smtClean="0"/>
              <a:t>4</a:t>
            </a:r>
            <a:r>
              <a:rPr lang="en-GB" sz="1600" kern="0" dirty="0" smtClean="0"/>
              <a:t>Ohlander et al 2020   </a:t>
            </a:r>
            <a:endParaRPr lang="en-GB" sz="1600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913" y="4275473"/>
            <a:ext cx="1262887" cy="181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07" y="4493388"/>
            <a:ext cx="2006602" cy="145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871200" y="5272169"/>
            <a:ext cx="1180592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82801"/>
            <a:ext cx="11379200" cy="4125227"/>
          </a:xfrm>
        </p:spPr>
        <p:txBody>
          <a:bodyPr/>
          <a:lstStyle/>
          <a:p>
            <a:r>
              <a:rPr lang="en-GB" sz="2000" dirty="0" smtClean="0"/>
              <a:t>Participants </a:t>
            </a:r>
            <a:r>
              <a:rPr lang="en-GB" sz="2000" i="1" dirty="0" smtClean="0"/>
              <a:t>reported</a:t>
            </a:r>
            <a:r>
              <a:rPr lang="en-GB" sz="2000" dirty="0" smtClean="0"/>
              <a:t> practices at baseline and </a:t>
            </a:r>
            <a:r>
              <a:rPr lang="en-GB" sz="2000" i="1" dirty="0" smtClean="0"/>
              <a:t>recalled</a:t>
            </a:r>
            <a:r>
              <a:rPr lang="en-GB" sz="2000" dirty="0" smtClean="0"/>
              <a:t> information 2-15 years later </a:t>
            </a:r>
          </a:p>
          <a:p>
            <a:r>
              <a:rPr lang="en-GB" sz="2000" dirty="0" smtClean="0"/>
              <a:t>We assessed recall by time, contextual factors, and demographic characteristics:</a:t>
            </a:r>
          </a:p>
          <a:p>
            <a:pPr lvl="2">
              <a:buFont typeface="+mj-lt"/>
              <a:buAutoNum type="arabicPeriod"/>
            </a:pPr>
            <a:r>
              <a:rPr lang="en-GB" sz="1800" dirty="0" smtClean="0"/>
              <a:t>Frequency of pesticide use (years/days/hours using pesticides)</a:t>
            </a:r>
          </a:p>
          <a:p>
            <a:pPr lvl="2">
              <a:buFont typeface="+mj-lt"/>
              <a:buAutoNum type="arabicPeriod"/>
            </a:pPr>
            <a:r>
              <a:rPr lang="en-GB" sz="1800" dirty="0" smtClean="0"/>
              <a:t>Crops (specific and most common)</a:t>
            </a:r>
          </a:p>
          <a:p>
            <a:pPr lvl="2">
              <a:buFont typeface="+mj-lt"/>
              <a:buAutoNum type="arabicPeriod"/>
            </a:pPr>
            <a:r>
              <a:rPr lang="en-GB" sz="1800" dirty="0" smtClean="0"/>
              <a:t>PPE worn (particular items while mixing and handling)</a:t>
            </a:r>
          </a:p>
          <a:p>
            <a:pPr lvl="2">
              <a:buFont typeface="+mj-lt"/>
              <a:buAutoNum type="arabicPeriod"/>
            </a:pPr>
            <a:r>
              <a:rPr lang="en-GB" sz="1800" dirty="0" smtClean="0"/>
              <a:t>Hygiene practices (washing hands, changing clothes, bathing)</a:t>
            </a:r>
          </a:p>
          <a:p>
            <a:pPr lvl="2">
              <a:buFont typeface="+mj-lt"/>
              <a:buAutoNum type="arabicPeriod"/>
            </a:pPr>
            <a:r>
              <a:rPr lang="en-GB" sz="1800" dirty="0" smtClean="0"/>
              <a:t>Application methods (hand-held or tractor based)</a:t>
            </a:r>
          </a:p>
          <a:p>
            <a:pPr lvl="2">
              <a:buFont typeface="+mj-lt"/>
              <a:buAutoNum type="arabicPeriod"/>
            </a:pPr>
            <a:r>
              <a:rPr lang="en-GB" sz="1800" dirty="0" smtClean="0"/>
              <a:t>Active ingredients (PESTROP only)</a:t>
            </a:r>
          </a:p>
        </p:txBody>
      </p:sp>
      <p:pic>
        <p:nvPicPr>
          <p:cNvPr id="5" name="Picture 4" descr="C:\Users\K_Galea\AppData\Local\Microsoft\Windows\Temporary Internet Files\Content.Word\logo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" b="22064"/>
          <a:stretch/>
        </p:blipFill>
        <p:spPr bwMode="auto">
          <a:xfrm>
            <a:off x="10620104" y="5945134"/>
            <a:ext cx="1345474" cy="8344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83143"/>
              </p:ext>
            </p:extLst>
          </p:nvPr>
        </p:nvGraphicFramePr>
        <p:xfrm>
          <a:off x="406400" y="4161678"/>
          <a:ext cx="10213704" cy="200485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062480">
                  <a:extLst>
                    <a:ext uri="{9D8B030D-6E8A-4147-A177-3AD203B41FA5}">
                      <a16:colId xmlns:a16="http://schemas.microsoft.com/office/drawing/2014/main" val="875147101"/>
                    </a:ext>
                  </a:extLst>
                </a:gridCol>
                <a:gridCol w="1658983">
                  <a:extLst>
                    <a:ext uri="{9D8B030D-6E8A-4147-A177-3AD203B41FA5}">
                      <a16:colId xmlns:a16="http://schemas.microsoft.com/office/drawing/2014/main" val="3950047423"/>
                    </a:ext>
                  </a:extLst>
                </a:gridCol>
                <a:gridCol w="1881051">
                  <a:extLst>
                    <a:ext uri="{9D8B030D-6E8A-4147-A177-3AD203B41FA5}">
                      <a16:colId xmlns:a16="http://schemas.microsoft.com/office/drawing/2014/main" val="2781958880"/>
                    </a:ext>
                  </a:extLst>
                </a:gridCol>
                <a:gridCol w="2860766">
                  <a:extLst>
                    <a:ext uri="{9D8B030D-6E8A-4147-A177-3AD203B41FA5}">
                      <a16:colId xmlns:a16="http://schemas.microsoft.com/office/drawing/2014/main" val="1341618125"/>
                    </a:ext>
                  </a:extLst>
                </a:gridCol>
                <a:gridCol w="1750424">
                  <a:extLst>
                    <a:ext uri="{9D8B030D-6E8A-4147-A177-3AD203B41FA5}">
                      <a16:colId xmlns:a16="http://schemas.microsoft.com/office/drawing/2014/main" val="2835297169"/>
                    </a:ext>
                  </a:extLst>
                </a:gridCol>
              </a:tblGrid>
              <a:tr h="8655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Study (country)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 of original questionnaire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Time to recall (years)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Participants in follow-up survey/baseline survey (n)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Response </a:t>
                      </a:r>
                      <a:r>
                        <a:rPr lang="en-GB" sz="1600" dirty="0" smtClean="0">
                          <a:effectLst/>
                        </a:rPr>
                        <a:t>rate</a:t>
                      </a:r>
                      <a:endParaRPr lang="en-GB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369346"/>
                  </a:ext>
                </a:extLst>
              </a:tr>
              <a:tr h="29196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PESTROP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Uganda)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255/302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03818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PIPAH       </a:t>
                      </a:r>
                      <a:r>
                        <a:rPr lang="en-GB" sz="1600" dirty="0" smtClean="0">
                          <a:effectLst/>
                        </a:rPr>
                        <a:t>(UK)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336/730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46%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850623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PUHS</a:t>
                      </a:r>
                      <a:r>
                        <a:rPr lang="en-GB" sz="1600" baseline="0" dirty="0" smtClean="0">
                          <a:effectLst/>
                        </a:rPr>
                        <a:t>        </a:t>
                      </a:r>
                      <a:r>
                        <a:rPr lang="en-GB" sz="1600" baseline="0" dirty="0" smtClean="0">
                          <a:effectLst/>
                        </a:rPr>
                        <a:t>(UK)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268/767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2189504"/>
                  </a:ext>
                </a:extLst>
              </a:tr>
              <a:tr h="29196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SHAW       </a:t>
                      </a:r>
                      <a:r>
                        <a:rPr lang="en-GB" sz="1600" dirty="0" smtClean="0">
                          <a:effectLst/>
                        </a:rPr>
                        <a:t>(UK)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2006-2008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13-15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39/234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17%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36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871200" y="5272169"/>
            <a:ext cx="1180592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2" y="1099822"/>
            <a:ext cx="11666755" cy="4125227"/>
          </a:xfrm>
        </p:spPr>
        <p:txBody>
          <a:bodyPr/>
          <a:lstStyle/>
          <a:p>
            <a:r>
              <a:rPr lang="en-GB" sz="2000" dirty="0"/>
              <a:t>Frequency of pesticide </a:t>
            </a:r>
            <a:r>
              <a:rPr lang="en-GB" sz="2000" dirty="0" smtClean="0"/>
              <a:t>use</a:t>
            </a:r>
          </a:p>
          <a:p>
            <a:pPr lvl="1"/>
            <a:r>
              <a:rPr lang="en-GB" sz="1800" dirty="0" smtClean="0"/>
              <a:t>High correlation in years: &gt;0.6, but </a:t>
            </a:r>
            <a:r>
              <a:rPr lang="en-GB" sz="1800" u="sng" dirty="0" smtClean="0"/>
              <a:t>overestimation</a:t>
            </a:r>
            <a:r>
              <a:rPr lang="en-GB" sz="1800" dirty="0" smtClean="0"/>
              <a:t> by 25% in 1 study (PUHS)</a:t>
            </a:r>
          </a:p>
          <a:p>
            <a:pPr lvl="1"/>
            <a:r>
              <a:rPr lang="en-GB" sz="1800" dirty="0" smtClean="0"/>
              <a:t>No consistent differences by demographic characteristics</a:t>
            </a:r>
            <a:endParaRPr lang="en-GB" sz="1800" dirty="0"/>
          </a:p>
          <a:p>
            <a:r>
              <a:rPr lang="en-GB" sz="2000" dirty="0"/>
              <a:t>Crops</a:t>
            </a:r>
          </a:p>
          <a:p>
            <a:pPr lvl="1"/>
            <a:r>
              <a:rPr lang="en-GB" sz="1800" dirty="0"/>
              <a:t>Only 13% remembered top 3 crops </a:t>
            </a:r>
            <a:r>
              <a:rPr lang="en-GB" sz="1800" dirty="0" smtClean="0"/>
              <a:t>(PESTROP), </a:t>
            </a:r>
            <a:r>
              <a:rPr lang="en-GB" sz="1800" dirty="0"/>
              <a:t>UK &gt;75% agreement for </a:t>
            </a:r>
            <a:r>
              <a:rPr lang="en-GB" sz="1800" dirty="0" smtClean="0"/>
              <a:t>most crops</a:t>
            </a:r>
            <a:endParaRPr lang="en-GB" sz="1800" dirty="0"/>
          </a:p>
          <a:p>
            <a:r>
              <a:rPr lang="en-GB" sz="2000" dirty="0"/>
              <a:t>Active ingredients</a:t>
            </a:r>
          </a:p>
          <a:p>
            <a:pPr lvl="1"/>
            <a:r>
              <a:rPr lang="en-GB" sz="1800" dirty="0"/>
              <a:t>Recalled </a:t>
            </a:r>
            <a:r>
              <a:rPr lang="en-GB" sz="1800" dirty="0" smtClean="0"/>
              <a:t>use was higher in 11/14 </a:t>
            </a:r>
            <a:r>
              <a:rPr lang="en-GB" sz="1800" dirty="0"/>
              <a:t>active </a:t>
            </a:r>
            <a:r>
              <a:rPr lang="en-GB" sz="1800" dirty="0" smtClean="0"/>
              <a:t>ingredients </a:t>
            </a:r>
            <a:r>
              <a:rPr lang="en-GB" sz="1800" dirty="0" smtClean="0"/>
              <a:t>(PESTROP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2000" dirty="0" smtClean="0"/>
              <a:t>PPE</a:t>
            </a:r>
            <a:endParaRPr lang="en-GB" sz="2000" dirty="0"/>
          </a:p>
          <a:p>
            <a:pPr lvl="1"/>
            <a:r>
              <a:rPr lang="en-GB" sz="1800" dirty="0"/>
              <a:t>Overall agreement: 70-80%, </a:t>
            </a:r>
            <a:br>
              <a:rPr lang="en-GB" sz="1800" dirty="0"/>
            </a:br>
            <a:r>
              <a:rPr lang="en-GB" sz="1800" dirty="0"/>
              <a:t>with low use in </a:t>
            </a:r>
            <a:r>
              <a:rPr lang="en-GB" sz="1800" dirty="0" smtClean="0"/>
              <a:t>Uganda…</a:t>
            </a:r>
            <a:endParaRPr lang="en-GB" sz="1800" dirty="0"/>
          </a:p>
          <a:p>
            <a:r>
              <a:rPr lang="en-GB" sz="2000" dirty="0"/>
              <a:t>Hygiene practices</a:t>
            </a:r>
          </a:p>
          <a:p>
            <a:pPr lvl="1"/>
            <a:r>
              <a:rPr lang="en-GB" sz="1800" dirty="0"/>
              <a:t>Overall </a:t>
            </a:r>
            <a:r>
              <a:rPr lang="en-GB" sz="1800" dirty="0" smtClean="0"/>
              <a:t>agreement: </a:t>
            </a:r>
            <a:r>
              <a:rPr lang="en-GB" sz="1800" dirty="0"/>
              <a:t>60-70</a:t>
            </a:r>
            <a:r>
              <a:rPr lang="en-GB" sz="1800" dirty="0" smtClean="0"/>
              <a:t>%</a:t>
            </a:r>
          </a:p>
          <a:p>
            <a:pPr lvl="1"/>
            <a:endParaRPr lang="en-GB" sz="1800" dirty="0" smtClean="0"/>
          </a:p>
          <a:p>
            <a:r>
              <a:rPr lang="en-GB" sz="2200" dirty="0" smtClean="0"/>
              <a:t>Some evidence of bias</a:t>
            </a:r>
            <a:endParaRPr lang="en-GB" sz="2200" dirty="0"/>
          </a:p>
        </p:txBody>
      </p:sp>
      <p:pic>
        <p:nvPicPr>
          <p:cNvPr id="1026" name="Picture 2" descr="CropLife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11" y="6155538"/>
            <a:ext cx="1325405" cy="5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8823" y="6337796"/>
            <a:ext cx="3812988" cy="6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8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-65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defTabSz="914400">
              <a:buNone/>
            </a:pPr>
            <a:r>
              <a:rPr lang="en-GB" sz="2000" kern="0" dirty="0" smtClean="0"/>
              <a:t>Funded by </a:t>
            </a:r>
            <a:endParaRPr lang="en-GB" sz="20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818" r="2046" b="10051"/>
          <a:stretch/>
        </p:blipFill>
        <p:spPr>
          <a:xfrm>
            <a:off x="6857306" y="3617369"/>
            <a:ext cx="4738255" cy="3013700"/>
          </a:xfrm>
          <a:prstGeom prst="rect">
            <a:avLst/>
          </a:prstGeom>
        </p:spPr>
      </p:pic>
      <p:pic>
        <p:nvPicPr>
          <p:cNvPr id="13" name="Picture 12" descr="C:\Users\w_mueller\AppData\Local\Microsoft\Windows\INetCache\Content.MSO\660BA60A.tm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91817" r="35132" b="1065"/>
          <a:stretch/>
        </p:blipFill>
        <p:spPr bwMode="auto">
          <a:xfrm>
            <a:off x="8733905" y="3658425"/>
            <a:ext cx="1429790" cy="285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2223" y="3695238"/>
            <a:ext cx="1727200" cy="2557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7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Pres 2013">
  <a:themeElements>
    <a:clrScheme name="IOM Solutions - 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OM Solutions - 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IOM Solutions - 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3">
        <a:dk1>
          <a:srgbClr val="000000"/>
        </a:dk1>
        <a:lt1>
          <a:srgbClr val="FFFFFF"/>
        </a:lt1>
        <a:dk2>
          <a:srgbClr val="003479"/>
        </a:dk2>
        <a:lt2>
          <a:srgbClr val="FDF2E5"/>
        </a:lt2>
        <a:accent1>
          <a:srgbClr val="00A796"/>
        </a:accent1>
        <a:accent2>
          <a:srgbClr val="9F4195"/>
        </a:accent2>
        <a:accent3>
          <a:srgbClr val="FFFFFF"/>
        </a:accent3>
        <a:accent4>
          <a:srgbClr val="000000"/>
        </a:accent4>
        <a:accent5>
          <a:srgbClr val="AAD0C9"/>
        </a:accent5>
        <a:accent6>
          <a:srgbClr val="903A87"/>
        </a:accent6>
        <a:hlink>
          <a:srgbClr val="007CC4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M Solutions - Orange 13">
    <a:dk1>
      <a:srgbClr val="000000"/>
    </a:dk1>
    <a:lt1>
      <a:srgbClr val="FFFFFF"/>
    </a:lt1>
    <a:dk2>
      <a:srgbClr val="003479"/>
    </a:dk2>
    <a:lt2>
      <a:srgbClr val="FDF2E5"/>
    </a:lt2>
    <a:accent1>
      <a:srgbClr val="00A796"/>
    </a:accent1>
    <a:accent2>
      <a:srgbClr val="9F4195"/>
    </a:accent2>
    <a:accent3>
      <a:srgbClr val="FFFFFF"/>
    </a:accent3>
    <a:accent4>
      <a:srgbClr val="000000"/>
    </a:accent4>
    <a:accent5>
      <a:srgbClr val="AAD0C9"/>
    </a:accent5>
    <a:accent6>
      <a:srgbClr val="903A87"/>
    </a:accent6>
    <a:hlink>
      <a:srgbClr val="007CC4"/>
    </a:hlink>
    <a:folHlink>
      <a:srgbClr val="E98300"/>
    </a:folHlink>
  </a:clrScheme>
</a:themeOverride>
</file>

<file path=ppt/theme/themeOverride2.xml><?xml version="1.0" encoding="utf-8"?>
<a:themeOverride xmlns:a="http://schemas.openxmlformats.org/drawingml/2006/main">
  <a:clrScheme name="IOM Solutions - Orange 13">
    <a:dk1>
      <a:srgbClr val="000000"/>
    </a:dk1>
    <a:lt1>
      <a:srgbClr val="FFFFFF"/>
    </a:lt1>
    <a:dk2>
      <a:srgbClr val="003479"/>
    </a:dk2>
    <a:lt2>
      <a:srgbClr val="FDF2E5"/>
    </a:lt2>
    <a:accent1>
      <a:srgbClr val="00A796"/>
    </a:accent1>
    <a:accent2>
      <a:srgbClr val="9F4195"/>
    </a:accent2>
    <a:accent3>
      <a:srgbClr val="FFFFFF"/>
    </a:accent3>
    <a:accent4>
      <a:srgbClr val="000000"/>
    </a:accent4>
    <a:accent5>
      <a:srgbClr val="AAD0C9"/>
    </a:accent5>
    <a:accent6>
      <a:srgbClr val="903A87"/>
    </a:accent6>
    <a:hlink>
      <a:srgbClr val="007CC4"/>
    </a:hlink>
    <a:folHlink>
      <a:srgbClr val="E98300"/>
    </a:folHlink>
  </a:clrScheme>
</a:themeOverride>
</file>

<file path=ppt/theme/themeOverride3.xml><?xml version="1.0" encoding="utf-8"?>
<a:themeOverride xmlns:a="http://schemas.openxmlformats.org/drawingml/2006/main">
  <a:clrScheme name="IOM Solutions - Orange 13">
    <a:dk1>
      <a:srgbClr val="000000"/>
    </a:dk1>
    <a:lt1>
      <a:srgbClr val="FFFFFF"/>
    </a:lt1>
    <a:dk2>
      <a:srgbClr val="003479"/>
    </a:dk2>
    <a:lt2>
      <a:srgbClr val="FDF2E5"/>
    </a:lt2>
    <a:accent1>
      <a:srgbClr val="00A796"/>
    </a:accent1>
    <a:accent2>
      <a:srgbClr val="9F4195"/>
    </a:accent2>
    <a:accent3>
      <a:srgbClr val="FFFFFF"/>
    </a:accent3>
    <a:accent4>
      <a:srgbClr val="000000"/>
    </a:accent4>
    <a:accent5>
      <a:srgbClr val="AAD0C9"/>
    </a:accent5>
    <a:accent6>
      <a:srgbClr val="903A87"/>
    </a:accent6>
    <a:hlink>
      <a:srgbClr val="007CC4"/>
    </a:hlink>
    <a:folHlink>
      <a:srgbClr val="E98300"/>
    </a:folHlink>
  </a:clrScheme>
</a:themeOverride>
</file>

<file path=ppt/theme/themeOverride4.xml><?xml version="1.0" encoding="utf-8"?>
<a:themeOverride xmlns:a="http://schemas.openxmlformats.org/drawingml/2006/main">
  <a:clrScheme name="IOM Solutions - Orange 13">
    <a:dk1>
      <a:srgbClr val="000000"/>
    </a:dk1>
    <a:lt1>
      <a:srgbClr val="FFFFFF"/>
    </a:lt1>
    <a:dk2>
      <a:srgbClr val="003479"/>
    </a:dk2>
    <a:lt2>
      <a:srgbClr val="FDF2E5"/>
    </a:lt2>
    <a:accent1>
      <a:srgbClr val="00A796"/>
    </a:accent1>
    <a:accent2>
      <a:srgbClr val="9F4195"/>
    </a:accent2>
    <a:accent3>
      <a:srgbClr val="FFFFFF"/>
    </a:accent3>
    <a:accent4>
      <a:srgbClr val="000000"/>
    </a:accent4>
    <a:accent5>
      <a:srgbClr val="AAD0C9"/>
    </a:accent5>
    <a:accent6>
      <a:srgbClr val="903A87"/>
    </a:accent6>
    <a:hlink>
      <a:srgbClr val="007CC4"/>
    </a:hlink>
    <a:folHlink>
      <a:srgbClr val="E98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Marketing Pres 2013</Template>
  <TotalTime>4584</TotalTime>
  <Words>411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Calibri</vt:lpstr>
      <vt:lpstr>Circe</vt:lpstr>
      <vt:lpstr>Times</vt:lpstr>
      <vt:lpstr>Times New Roman</vt:lpstr>
      <vt:lpstr>Verdana</vt:lpstr>
      <vt:lpstr>Marketing Pres 2013</vt:lpstr>
      <vt:lpstr>Recall bias in epidemiological studies of pesticide use in the IMPRESS study</vt:lpstr>
      <vt:lpstr>Background</vt:lpstr>
      <vt:lpstr>Methods</vt:lpstr>
      <vt:lpstr>Key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Management Marketing Update</dc:title>
  <dc:creator>Grant Law</dc:creator>
  <cp:lastModifiedBy>Will Mueller</cp:lastModifiedBy>
  <cp:revision>161</cp:revision>
  <cp:lastPrinted>2017-10-24T07:20:28Z</cp:lastPrinted>
  <dcterms:created xsi:type="dcterms:W3CDTF">2013-08-20T09:02:06Z</dcterms:created>
  <dcterms:modified xsi:type="dcterms:W3CDTF">2021-06-01T15:28:05Z</dcterms:modified>
</cp:coreProperties>
</file>