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25" r:id="rId2"/>
    <p:sldId id="549" r:id="rId3"/>
    <p:sldId id="527" r:id="rId4"/>
    <p:sldId id="528" r:id="rId5"/>
    <p:sldId id="529" r:id="rId6"/>
    <p:sldId id="530" r:id="rId7"/>
    <p:sldId id="531" r:id="rId8"/>
    <p:sldId id="532" r:id="rId9"/>
    <p:sldId id="536" r:id="rId10"/>
    <p:sldId id="552" r:id="rId11"/>
    <p:sldId id="540" r:id="rId12"/>
    <p:sldId id="553" r:id="rId13"/>
    <p:sldId id="554" r:id="rId14"/>
    <p:sldId id="543" r:id="rId15"/>
    <p:sldId id="544" r:id="rId16"/>
    <p:sldId id="545" r:id="rId17"/>
  </p:sldIdLst>
  <p:sldSz cx="9144000" cy="5143500" type="screen16x9"/>
  <p:notesSz cx="6805613" cy="9944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CC"/>
    <a:srgbClr val="CCFFCC"/>
    <a:srgbClr val="FF9999"/>
    <a:srgbClr val="FF00FF"/>
    <a:srgbClr val="0000FF"/>
    <a:srgbClr val="FF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5" autoAdjust="0"/>
    <p:restoredTop sz="94343" autoAdjust="0"/>
  </p:normalViewPr>
  <p:slideViewPr>
    <p:cSldViewPr>
      <p:cViewPr>
        <p:scale>
          <a:sx n="82" d="100"/>
          <a:sy n="82" d="100"/>
        </p:scale>
        <p:origin x="-1008" y="-2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395" cy="49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742" y="1"/>
            <a:ext cx="2949395" cy="49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910"/>
            <a:ext cx="2949395" cy="49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742" y="9445910"/>
            <a:ext cx="2949395" cy="49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0BB99665-ACCB-4304-BF4E-7F572435989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4035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395" cy="49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742" y="1"/>
            <a:ext cx="2949395" cy="49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2781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57" y="4723777"/>
            <a:ext cx="5443900" cy="4473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Click to edit Master text styles</a:t>
            </a:r>
          </a:p>
          <a:p>
            <a:pPr lvl="1"/>
            <a:r>
              <a:rPr lang="nl-NL" noProof="0" smtClean="0"/>
              <a:t>Second level</a:t>
            </a:r>
          </a:p>
          <a:p>
            <a:pPr lvl="2"/>
            <a:r>
              <a:rPr lang="nl-NL" noProof="0" smtClean="0"/>
              <a:t>Third level</a:t>
            </a:r>
          </a:p>
          <a:p>
            <a:pPr lvl="3"/>
            <a:r>
              <a:rPr lang="nl-NL" noProof="0" smtClean="0"/>
              <a:t>Fourth level</a:t>
            </a:r>
          </a:p>
          <a:p>
            <a:pPr lvl="4"/>
            <a:r>
              <a:rPr lang="nl-NL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910"/>
            <a:ext cx="2949395" cy="49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742" y="9445910"/>
            <a:ext cx="2949395" cy="49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2FBBEFF3-7C2E-4C33-B8B6-16B5AE602DB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236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CFA44A-1864-44DD-B8A8-E8A108A086A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27813" cy="372903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nl-NL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7B18B1C-24E7-47CA-8D32-2A9C11DAE5BF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FE9CF7-3C50-45D7-A678-A8DBA7FDE6F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27813" cy="3729038"/>
          </a:xfrm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nl-NL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AD685-820C-488C-98B9-69F011987F7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27813" cy="3729038"/>
          </a:xfrm>
          <a:ln cap="flat"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nl-NL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51DD0E-EED7-465D-933D-BF9D44FA87D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27813" cy="3729038"/>
          </a:xfrm>
          <a:ln cap="flat"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nl-NL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BD1EF0-64AD-4665-8336-B057F91F7CF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27813" cy="3729038"/>
          </a:xfrm>
          <a:ln cap="flat"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nl-NL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AD0813-F3E7-4AB3-AA24-03D02F43A39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27813" cy="3729038"/>
          </a:xfrm>
          <a:ln cap="flat"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nl-NL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E3F5AA-41F2-4C72-8AF8-0D0B9D70560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" y="747713"/>
            <a:ext cx="6621463" cy="3725862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415" y="4723448"/>
            <a:ext cx="4990783" cy="447484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nl-NL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AF3A6B-4DB5-4C59-8AEA-2022D0BB854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27813" cy="3729038"/>
          </a:xfrm>
          <a:ln cap="flat"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nl-NL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Klik om het opmaakprofiel te bewerken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Tx/>
              <a:buNone/>
              <a:defRPr sz="3200"/>
            </a:lvl1pPr>
          </a:lstStyle>
          <a:p>
            <a:pPr lvl="0"/>
            <a:r>
              <a:rPr lang="en-US" noProof="0" smtClean="0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480BF-A941-4340-84E8-A6D20715560E}" type="datetime1">
              <a:rPr lang="en-US" smtClean="0"/>
              <a:t>8/30/2017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ECRHS III EPICOH Edinburgh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90774-37E0-4B72-9AED-86C05102E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0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4677966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DC57A-828A-4F59-A205-B252D457D295}" type="datetime1">
              <a:rPr lang="en-US" smtClean="0"/>
              <a:t>8/30/2017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4677966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ECRHS III EPICOH Edinburgh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89931-DD11-4CEB-A51E-D60C64A8E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9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513" y="465535"/>
            <a:ext cx="1943100" cy="41124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465535"/>
            <a:ext cx="5676900" cy="411241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4677966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1C6E7-917A-4D3B-9083-F4C1C23A8F7D}" type="datetime1">
              <a:rPr lang="en-US" smtClean="0"/>
              <a:t>8/30/2017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4677966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ECRHS III EPICOH Edinburgh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1B5F5-6C06-4EBF-94BD-2FBE3AF54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05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465535"/>
            <a:ext cx="77724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4213" y="1491854"/>
            <a:ext cx="7772400" cy="30861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4677966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968BC-6033-4225-B70D-24C3E3535CAD}" type="datetime1">
              <a:rPr lang="en-US" smtClean="0"/>
              <a:t>8/30/2017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4677966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ECRHS III EPICOH Edinburgh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E6CAE-E63A-4200-908F-72004BA97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43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465535"/>
            <a:ext cx="77724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4213" y="1491854"/>
            <a:ext cx="7772400" cy="30861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4677966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14858-DFED-43A6-B8EA-A51A710021A4}" type="datetime1">
              <a:rPr lang="en-US" smtClean="0"/>
              <a:t>8/30/2017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4677966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ECRHS III EPICOH Edinburgh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066E3-B02F-43AB-8560-6DC272E54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1" y="465535"/>
            <a:ext cx="7488833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5" y="1491854"/>
            <a:ext cx="6912769" cy="3086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76256" y="4659982"/>
            <a:ext cx="19050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A143C-B1C0-4F8D-8AF4-9BD9AE977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4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4677966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451FC-5969-49CA-A856-5FCA9A262E92}" type="datetime1">
              <a:rPr lang="en-US" smtClean="0"/>
              <a:t>8/30/2017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4677966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ECRHS III EPICOH Edinburgh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AFEEB-C7D4-4480-B0E5-B76F8622A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9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491854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91854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4677966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77A73-7B49-40FB-9D54-13E3D0A8F36E}" type="datetime1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4677966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ECRHS III EPICOH Edinburgh 2017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247C9-2966-49FC-985D-09DB93B2A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9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4677966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5C645-05AA-4F64-90AA-1A49ACECAD49}" type="datetime1">
              <a:rPr lang="en-US" smtClean="0"/>
              <a:t>8/30/2017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4677966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ECRHS III EPICOH Edinburgh 2017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B8EAB-64E2-4A7E-86F8-D008D7DE6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1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4677966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51FB2-0F88-4F10-858E-883DA13ED866}" type="datetime1">
              <a:rPr lang="en-US" smtClean="0"/>
              <a:t>8/30/2017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4677966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ECRHS III EPICOH Edinburgh 2017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BE7BC-BC9B-40C9-B423-F0C0DEA0F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42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4677966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8C128-2A53-49AD-BC57-924A8BC36802}" type="datetime1">
              <a:rPr lang="en-US" smtClean="0"/>
              <a:t>8/30/2017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4677966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ECRHS III EPICOH Edinburgh 2017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41572-52B1-4312-B100-8FFA0BE07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10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4677966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A1E56-FFE6-4897-8C4A-BF7A7CEC644E}" type="datetime1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4677966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ECRHS III EPICOH Edinburgh 2017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B4ACF-AA4F-49FC-B1C4-B57DE585F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20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4677966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BE746-62B5-46AD-9AD0-C829014ED420}" type="datetime1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4677966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ECRHS III EPICOH Edinburgh 2017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1EA36-6F18-41AF-9C7E-3F1CE7F5D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0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9631" y="465535"/>
            <a:ext cx="7560841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93571" y="1491630"/>
            <a:ext cx="6908304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6256" y="4659982"/>
            <a:ext cx="1905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ＭＳ Ｐゴシック" pitchFamily="34" charset="-128"/>
              </a:defRPr>
            </a:lvl1pPr>
          </a:lstStyle>
          <a:p>
            <a:pPr>
              <a:defRPr/>
            </a:pPr>
            <a:fld id="{432D421C-1E2A-4FF6-B505-055A2A877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ＭＳ Ｐゴシック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ＭＳ Ｐゴシック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ＭＳ Ｐゴシック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9632" y="123478"/>
            <a:ext cx="7605856" cy="2016224"/>
          </a:xfrm>
          <a:noFill/>
          <a:ln/>
        </p:spPr>
        <p:txBody>
          <a:bodyPr/>
          <a:lstStyle/>
          <a:p>
            <a:r>
              <a:rPr lang="en-GB" sz="3600" dirty="0">
                <a:effectLst/>
              </a:rPr>
              <a:t>Overview of </a:t>
            </a:r>
            <a:r>
              <a:rPr lang="en-GB" sz="3600" dirty="0" smtClean="0">
                <a:effectLst/>
              </a:rPr>
              <a:t>exposure </a:t>
            </a:r>
            <a:r>
              <a:rPr lang="en-GB" sz="3600" dirty="0">
                <a:effectLst/>
              </a:rPr>
              <a:t>assessment methodological issues for epidemiological studies on pesticides</a:t>
            </a:r>
            <a:endParaRPr lang="en-US" altLang="en-US" sz="3600" dirty="0">
              <a:latin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9632" y="2571750"/>
            <a:ext cx="7598989" cy="1328738"/>
          </a:xfrm>
          <a:noFill/>
          <a:ln/>
        </p:spPr>
        <p:txBody>
          <a:bodyPr/>
          <a:lstStyle/>
          <a:p>
            <a:r>
              <a:rPr lang="en-US" altLang="en-US" sz="2400" dirty="0">
                <a:latin typeface="Verdana" pitchFamily="34" charset="0"/>
              </a:rPr>
              <a:t>Hans </a:t>
            </a:r>
            <a:r>
              <a:rPr lang="en-US" altLang="en-US" sz="2400" dirty="0" smtClean="0">
                <a:latin typeface="Verdana" pitchFamily="34" charset="0"/>
              </a:rPr>
              <a:t>Kromhout</a:t>
            </a:r>
          </a:p>
          <a:p>
            <a:endParaRPr lang="en-US" altLang="en-US" sz="2400" dirty="0">
              <a:latin typeface="Verdana" pitchFamily="34" charset="0"/>
            </a:endParaRPr>
          </a:p>
          <a:p>
            <a:r>
              <a:rPr lang="en-US" altLang="en-US" sz="1700" dirty="0" smtClean="0">
                <a:latin typeface="Verdana" pitchFamily="34" charset="0"/>
              </a:rPr>
              <a:t>Institute </a:t>
            </a:r>
            <a:r>
              <a:rPr lang="en-US" altLang="en-US" sz="1700" dirty="0">
                <a:latin typeface="Verdana" pitchFamily="34" charset="0"/>
              </a:rPr>
              <a:t>for Risk Assessment Sciences</a:t>
            </a:r>
          </a:p>
          <a:p>
            <a:r>
              <a:rPr lang="en-US" altLang="en-US" sz="1700" dirty="0">
                <a:latin typeface="Verdana" pitchFamily="34" charset="0"/>
              </a:rPr>
              <a:t>Utrecht University</a:t>
            </a:r>
          </a:p>
        </p:txBody>
      </p:sp>
    </p:spTree>
    <p:extLst>
      <p:ext uri="{BB962C8B-B14F-4D97-AF65-F5344CB8AC3E}">
        <p14:creationId xmlns:p14="http://schemas.microsoft.com/office/powerpoint/2010/main" val="350321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D95-EC1A-49B8-BBAC-A1479359A96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123478"/>
            <a:ext cx="7254050" cy="857250"/>
          </a:xfrm>
        </p:spPr>
        <p:txBody>
          <a:bodyPr/>
          <a:lstStyle/>
          <a:p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Used Methods </a:t>
            </a:r>
            <a:endParaRPr lang="en-GB" altLang="en-US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1143000"/>
            <a:ext cx="7128792" cy="312896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en-US" sz="2000" dirty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altLang="en-US" sz="2000" dirty="0">
              <a:solidFill>
                <a:srgbClr val="FF33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7704" y="1269855"/>
            <a:ext cx="6768752" cy="223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GB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Self-reports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nl-NL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Expert-assessment</a:t>
            </a:r>
            <a:endParaRPr lang="en-GB" kern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GB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Job-exposure matrices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GB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Crop-exposure matrices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GB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Algorithms (determinants of exposure)</a:t>
            </a:r>
            <a:endParaRPr lang="en-GB" kern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7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D95-EC1A-49B8-BBAC-A1479359A96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123478"/>
            <a:ext cx="7254050" cy="857250"/>
          </a:xfrm>
        </p:spPr>
        <p:txBody>
          <a:bodyPr/>
          <a:lstStyle/>
          <a:p>
            <a:r>
              <a:rPr lang="en-GB" altLang="en-US" sz="3200" dirty="0" smtClean="0"/>
              <a:t>Self-reports versus expert assessment</a:t>
            </a:r>
            <a:br>
              <a:rPr lang="en-GB" altLang="en-US" sz="3200" dirty="0" smtClean="0"/>
            </a:br>
            <a:r>
              <a:rPr lang="en-GB" altLang="en-US" sz="3200" dirty="0" smtClean="0"/>
              <a:t>c</a:t>
            </a:r>
            <a:r>
              <a:rPr lang="en-GB" altLang="en-US" sz="3200" dirty="0" smtClean="0"/>
              <a:t>ase-control </a:t>
            </a:r>
            <a:r>
              <a:rPr lang="en-GB" altLang="en-US" sz="3200" dirty="0"/>
              <a:t>neuroblastoma </a:t>
            </a:r>
            <a:r>
              <a:rPr lang="en-GB" altLang="en-US" sz="1700" dirty="0"/>
              <a:t>(Daniels et al. 2001)</a:t>
            </a:r>
            <a:r>
              <a:rPr lang="en-GB" altLang="en-US" dirty="0"/>
              <a:t>  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1143000"/>
            <a:ext cx="7128792" cy="3128963"/>
          </a:xfrm>
        </p:spPr>
        <p:txBody>
          <a:bodyPr/>
          <a:lstStyle/>
          <a:p>
            <a:r>
              <a:rPr lang="en-GB" alt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Very low prevalence </a:t>
            </a:r>
            <a:r>
              <a:rPr lang="en-GB" alt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(3.8</a:t>
            </a:r>
            <a:r>
              <a:rPr lang="en-GB" alt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</a:t>
            </a:r>
            <a:r>
              <a:rPr lang="en-GB" alt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fathers, </a:t>
            </a:r>
            <a:r>
              <a:rPr lang="en-GB" alt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0.7% </a:t>
            </a:r>
            <a:r>
              <a:rPr lang="en-GB" alt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mothers)</a:t>
            </a:r>
          </a:p>
          <a:p>
            <a:r>
              <a:rPr lang="en-GB" alt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Fathers </a:t>
            </a:r>
            <a:r>
              <a:rPr lang="en-GB" alt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OR of 1.5 (0.7-3.4) (comprehensive </a:t>
            </a:r>
            <a:r>
              <a:rPr lang="en-GB" alt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 </a:t>
            </a:r>
            <a:r>
              <a:rPr lang="en-GB" alt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review)</a:t>
            </a:r>
          </a:p>
          <a:p>
            <a:r>
              <a:rPr lang="en-GB" alt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Self-reports </a:t>
            </a:r>
            <a:r>
              <a:rPr lang="en-GB" alt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substantially higher: 7.5% and 3.4%, but 49% of fathers and 80% of mothers were unlikely to have been exposed; </a:t>
            </a:r>
            <a:r>
              <a:rPr lang="en-GB" alt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showed no </a:t>
            </a:r>
            <a:r>
              <a:rPr lang="en-GB" alt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relation with outcome</a:t>
            </a:r>
          </a:p>
          <a:p>
            <a:r>
              <a:rPr lang="en-GB" alt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Exposure </a:t>
            </a:r>
            <a:r>
              <a:rPr lang="en-GB" alt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classification based on job title showed opposite patterns; mothers an OR of 3.2 (0.9-11.7) </a:t>
            </a:r>
          </a:p>
          <a:p>
            <a:pPr>
              <a:buFont typeface="Wingdings" pitchFamily="2" charset="2"/>
              <a:buNone/>
            </a:pP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			</a:t>
            </a:r>
          </a:p>
          <a:p>
            <a:pPr>
              <a:buFont typeface="Wingdings" pitchFamily="2" charset="2"/>
              <a:buNone/>
            </a:pP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GB" altLang="en-US" sz="20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Standardized </a:t>
            </a:r>
            <a:r>
              <a:rPr lang="en-GB" altLang="en-US" sz="20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validated </a:t>
            </a:r>
            <a:r>
              <a:rPr lang="en-GB" altLang="en-US" sz="20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</a:t>
            </a:r>
          </a:p>
          <a:p>
            <a:pPr>
              <a:buFont typeface="Wingdings" pitchFamily="2" charset="2"/>
              <a:buNone/>
            </a:pPr>
            <a:r>
              <a:rPr lang="en-GB" altLang="en-US" sz="20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focussing </a:t>
            </a:r>
            <a:r>
              <a:rPr lang="en-GB" altLang="en-US" sz="20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determinants needed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en-US" sz="2000" dirty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altLang="en-US" sz="20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2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D95-EC1A-49B8-BBAC-A1479359A96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123478"/>
            <a:ext cx="7254050" cy="857250"/>
          </a:xfrm>
        </p:spPr>
        <p:txBody>
          <a:bodyPr/>
          <a:lstStyle/>
          <a:p>
            <a:r>
              <a:rPr lang="en-GB" alt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JEMs</a:t>
            </a:r>
            <a:endParaRPr lang="en-GB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1143000"/>
            <a:ext cx="7128792" cy="3128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the general population we need exposure assessment to be very specific because of the low prevalence: only individuals with a high probability of exposure should be assigned exposure to pesticides</a:t>
            </a:r>
          </a:p>
          <a:p>
            <a:pPr>
              <a:lnSpc>
                <a:spcPct val="80000"/>
              </a:lnSpc>
            </a:pPr>
            <a:endParaRPr lang="en-GB" alt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long as we make the exposure axis not to specific we will be fine</a:t>
            </a:r>
          </a:p>
          <a:p>
            <a:pPr>
              <a:lnSpc>
                <a:spcPct val="80000"/>
              </a:lnSpc>
            </a:pPr>
            <a:endParaRPr lang="en-GB" alt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agricultural cohorts we will need more detailed job and agent axes        Crop Exposure Matrices </a:t>
            </a:r>
            <a:endParaRPr lang="en-GB" alt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  <a:p>
            <a:pPr marL="0" indent="0">
              <a:lnSpc>
                <a:spcPct val="90000"/>
              </a:lnSpc>
              <a:buNone/>
            </a:pPr>
            <a:endParaRPr lang="en-GB" altLang="en-US" sz="2000" dirty="0"/>
          </a:p>
        </p:txBody>
      </p:sp>
      <p:sp>
        <p:nvSpPr>
          <p:cNvPr id="2" name="Right Arrow 1"/>
          <p:cNvSpPr/>
          <p:nvPr/>
        </p:nvSpPr>
        <p:spPr bwMode="auto">
          <a:xfrm>
            <a:off x="4716016" y="3867894"/>
            <a:ext cx="504056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470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D95-EC1A-49B8-BBAC-A1479359A96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123478"/>
            <a:ext cx="7254050" cy="857250"/>
          </a:xfrm>
        </p:spPr>
        <p:txBody>
          <a:bodyPr/>
          <a:lstStyle/>
          <a:p>
            <a:r>
              <a:rPr lang="en-GB" alt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CEMs</a:t>
            </a:r>
            <a:endParaRPr lang="en-GB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1131590"/>
            <a:ext cx="7128792" cy="3128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Crop exposures rely often on registration data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But multiple pesticides can be used on a specific crop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Also same pesticide can be used on multiple crops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Results in a very sensitive method, but given the high prevalence within agricultural studies this shouldn’t be too problematic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However it will result in (heavily) correlated exposures</a:t>
            </a: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1286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72D-5288-45C2-ACD1-841BF3867416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95486"/>
            <a:ext cx="7848872" cy="857250"/>
          </a:xfrm>
        </p:spPr>
        <p:txBody>
          <a:bodyPr/>
          <a:lstStyle/>
          <a:p>
            <a:r>
              <a:rPr lang="en-GB" alt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Agricultural </a:t>
            </a:r>
            <a:r>
              <a:rPr lang="en-GB" altLang="en-US" sz="32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 Study </a:t>
            </a:r>
            <a:r>
              <a:rPr lang="en-GB" alt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Algorithm </a:t>
            </a:r>
            <a:r>
              <a:rPr lang="en-GB" altLang="en-US" sz="1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GB" altLang="en-US" sz="17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Dosemeci</a:t>
            </a:r>
            <a:r>
              <a:rPr lang="en-GB" altLang="en-US" sz="1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 al. 2002)</a:t>
            </a:r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672" y="1131590"/>
            <a:ext cx="7200800" cy="3456384"/>
          </a:xfrm>
        </p:spPr>
        <p:txBody>
          <a:bodyPr/>
          <a:lstStyle/>
          <a:p>
            <a:r>
              <a:rPr lang="en-GB" altLang="en-US" sz="2400" dirty="0"/>
              <a:t>So will semi-quantitative methods as </a:t>
            </a:r>
            <a:r>
              <a:rPr lang="en-GB" altLang="en-US" sz="2400" dirty="0" smtClean="0"/>
              <a:t>elaborated </a:t>
            </a:r>
            <a:r>
              <a:rPr lang="en-GB" altLang="en-US" sz="2400" dirty="0"/>
              <a:t>by </a:t>
            </a:r>
            <a:r>
              <a:rPr lang="en-GB" altLang="en-US" sz="2400" dirty="0" err="1"/>
              <a:t>Dosemeci</a:t>
            </a:r>
            <a:r>
              <a:rPr lang="en-GB" altLang="en-US" sz="2400" dirty="0"/>
              <a:t> work?</a:t>
            </a:r>
          </a:p>
          <a:p>
            <a:pPr lvl="1"/>
            <a:r>
              <a:rPr lang="en-GB" altLang="en-US" sz="2000" dirty="0" smtClean="0"/>
              <a:t>Algorithm scores </a:t>
            </a:r>
            <a:r>
              <a:rPr lang="en-GB" altLang="en-US" sz="2000" dirty="0"/>
              <a:t>appear to provide a reasonably valid measure of exposure intensity </a:t>
            </a:r>
            <a:r>
              <a:rPr lang="en-GB" altLang="en-US" sz="2000" dirty="0" smtClean="0"/>
              <a:t>(Coble 2005); but appeared </a:t>
            </a:r>
            <a:r>
              <a:rPr lang="en-GB" altLang="en-US" sz="2000" dirty="0"/>
              <a:t>marginally predictive </a:t>
            </a:r>
            <a:r>
              <a:rPr lang="en-GB" altLang="en-US" sz="2000" dirty="0" smtClean="0"/>
              <a:t>of forearm </a:t>
            </a:r>
            <a:r>
              <a:rPr lang="en-GB" altLang="en-US" sz="2000" dirty="0" err="1"/>
              <a:t>captan</a:t>
            </a:r>
            <a:r>
              <a:rPr lang="en-GB" altLang="en-US" sz="2000" dirty="0"/>
              <a:t> </a:t>
            </a:r>
            <a:r>
              <a:rPr lang="en-GB" altLang="en-US" sz="2000" dirty="0" smtClean="0"/>
              <a:t>exposure and did </a:t>
            </a:r>
            <a:r>
              <a:rPr lang="en-GB" altLang="en-US" sz="2000" dirty="0"/>
              <a:t>not predict air, hand rinse or urinary THPI </a:t>
            </a:r>
            <a:r>
              <a:rPr lang="en-GB" altLang="en-US" sz="2000" dirty="0" smtClean="0"/>
              <a:t>exposures (Hines 2008); improved algorithm(Coble 2011)</a:t>
            </a:r>
          </a:p>
          <a:p>
            <a:pPr lvl="1"/>
            <a:r>
              <a:rPr lang="en-GB" altLang="en-US" sz="2000" dirty="0"/>
              <a:t>Re-entry exposure component  (with most likely a longer duration) has to be included (Negatu 2016)</a:t>
            </a:r>
          </a:p>
          <a:p>
            <a:pPr lvl="1"/>
            <a:r>
              <a:rPr lang="en-GB" altLang="en-US" sz="2000" dirty="0" smtClean="0"/>
              <a:t>We cannot </a:t>
            </a:r>
            <a:r>
              <a:rPr lang="en-GB" altLang="en-US" sz="2000" dirty="0"/>
              <a:t>change anything about the </a:t>
            </a:r>
            <a:r>
              <a:rPr lang="en-GB" altLang="en-US" sz="2000" dirty="0" smtClean="0"/>
              <a:t>mixed and highly variable </a:t>
            </a:r>
            <a:r>
              <a:rPr lang="en-GB" altLang="en-US" sz="2000" dirty="0"/>
              <a:t>exposure environment of the </a:t>
            </a:r>
            <a:r>
              <a:rPr lang="en-GB" altLang="en-US" sz="2000" dirty="0" smtClean="0"/>
              <a:t>applicator</a:t>
            </a:r>
          </a:p>
        </p:txBody>
      </p:sp>
    </p:spTree>
    <p:extLst>
      <p:ext uri="{BB962C8B-B14F-4D97-AF65-F5344CB8AC3E}">
        <p14:creationId xmlns:p14="http://schemas.microsoft.com/office/powerpoint/2010/main" val="13903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26CD-B120-4E11-AAAA-EC8B23BBE79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85054" y="228600"/>
            <a:ext cx="7528628" cy="857250"/>
          </a:xfrm>
        </p:spPr>
        <p:txBody>
          <a:bodyPr/>
          <a:lstStyle/>
          <a:p>
            <a:r>
              <a:rPr lang="en-GB" altLang="en-US" sz="3200" dirty="0"/>
              <a:t>Conclusions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696" y="1143000"/>
            <a:ext cx="6694112" cy="3444974"/>
          </a:xfrm>
        </p:spPr>
        <p:txBody>
          <a:bodyPr/>
          <a:lstStyle/>
          <a:p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 are looking for positive results when studying chronic effects of </a:t>
            </a: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pesticides </a:t>
            </a: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exposures, go for the case-control design and study the general </a:t>
            </a: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population. (You will need large studies)</a:t>
            </a:r>
            <a:endParaRPr lang="en-GB" alt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alt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will only find meaningful relationships between </a:t>
            </a: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pesticides </a:t>
            </a: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exposures and chronic </a:t>
            </a: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 effects </a:t>
            </a: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we know how to deal with the inherent large temporal and spatial variability in these exposures </a:t>
            </a:r>
          </a:p>
        </p:txBody>
      </p:sp>
    </p:spTree>
    <p:extLst>
      <p:ext uri="{BB962C8B-B14F-4D97-AF65-F5344CB8AC3E}">
        <p14:creationId xmlns:p14="http://schemas.microsoft.com/office/powerpoint/2010/main" val="23702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C4AB8-18CE-426F-8E4E-21F371A8122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75656" y="483518"/>
            <a:ext cx="6999455" cy="2286000"/>
          </a:xfrm>
          <a:noFill/>
          <a:ln/>
        </p:spPr>
        <p:txBody>
          <a:bodyPr/>
          <a:lstStyle/>
          <a:p>
            <a:r>
              <a:rPr lang="en-US" altLang="en-US" dirty="0"/>
              <a:t>Thank you very much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for </a:t>
            </a:r>
            <a:r>
              <a:rPr lang="en-US" altLang="en-US" dirty="0"/>
              <a:t>your attention!</a:t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279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78B90-3A5C-4D53-A0C5-699251507370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410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31640" y="267494"/>
            <a:ext cx="6999455" cy="571500"/>
          </a:xfrm>
          <a:noFill/>
        </p:spPr>
        <p:txBody>
          <a:bodyPr/>
          <a:lstStyle/>
          <a:p>
            <a:r>
              <a:rPr lang="en-US" altLang="en-US" sz="3200" dirty="0" smtClean="0">
                <a:latin typeface="Verdana" pitchFamily="34" charset="0"/>
              </a:rPr>
              <a:t>Farmers (used to be)</a:t>
            </a:r>
            <a:endParaRPr lang="en-US" altLang="en-US" sz="3200" dirty="0" smtClean="0"/>
          </a:p>
        </p:txBody>
      </p:sp>
      <p:sp>
        <p:nvSpPr>
          <p:cNvPr id="410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835696" y="915566"/>
            <a:ext cx="6655637" cy="3528392"/>
          </a:xfrm>
          <a:noFill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2400" dirty="0">
                <a:latin typeface="Verdana" pitchFamily="34" charset="0"/>
              </a:rPr>
              <a:t>Conservative  </a:t>
            </a:r>
          </a:p>
          <a:p>
            <a:pPr>
              <a:lnSpc>
                <a:spcPct val="110000"/>
              </a:lnSpc>
            </a:pPr>
            <a:r>
              <a:rPr lang="en-US" altLang="en-US" sz="2400" dirty="0">
                <a:latin typeface="Verdana" pitchFamily="34" charset="0"/>
              </a:rPr>
              <a:t>Stable: career and residency</a:t>
            </a:r>
          </a:p>
          <a:p>
            <a:pPr>
              <a:lnSpc>
                <a:spcPct val="110000"/>
              </a:lnSpc>
            </a:pPr>
            <a:r>
              <a:rPr lang="en-US" altLang="en-US" sz="2400" dirty="0">
                <a:latin typeface="Verdana" pitchFamily="34" charset="0"/>
              </a:rPr>
              <a:t>Knowledgeable</a:t>
            </a:r>
          </a:p>
          <a:p>
            <a:pPr>
              <a:lnSpc>
                <a:spcPct val="110000"/>
              </a:lnSpc>
            </a:pPr>
            <a:r>
              <a:rPr lang="en-US" altLang="en-US" sz="2400" dirty="0">
                <a:latin typeface="Verdana" pitchFamily="34" charset="0"/>
              </a:rPr>
              <a:t>Well-informed (by extension workers)</a:t>
            </a:r>
          </a:p>
          <a:p>
            <a:pPr>
              <a:lnSpc>
                <a:spcPct val="110000"/>
              </a:lnSpc>
            </a:pPr>
            <a:r>
              <a:rPr lang="en-US" altLang="en-US" sz="2400" dirty="0">
                <a:latin typeface="Verdana" pitchFamily="34" charset="0"/>
              </a:rPr>
              <a:t>Fond of their </a:t>
            </a:r>
            <a:r>
              <a:rPr lang="en-US" altLang="en-US" sz="2400" dirty="0" smtClean="0">
                <a:latin typeface="Verdana" pitchFamily="34" charset="0"/>
              </a:rPr>
              <a:t>work</a:t>
            </a:r>
          </a:p>
          <a:p>
            <a:pPr>
              <a:lnSpc>
                <a:spcPct val="110000"/>
              </a:lnSpc>
            </a:pPr>
            <a:endParaRPr lang="en-US" altLang="en-US" sz="2400" dirty="0">
              <a:latin typeface="Verdana" pitchFamily="34" charset="0"/>
            </a:endParaRPr>
          </a:p>
          <a:p>
            <a:pPr marL="400050" lvl="1" indent="0">
              <a:lnSpc>
                <a:spcPct val="110000"/>
              </a:lnSpc>
              <a:buNone/>
            </a:pPr>
            <a:r>
              <a:rPr lang="en-US" altLang="en-US" dirty="0">
                <a:solidFill>
                  <a:srgbClr val="FF3300"/>
                </a:solidFill>
                <a:latin typeface="Verdana" pitchFamily="34" charset="0"/>
              </a:rPr>
              <a:t>So what’s the problem when we want to study their agricultural exposure? </a:t>
            </a:r>
            <a:endParaRPr lang="en-US" altLang="en-US" dirty="0">
              <a:latin typeface="Verdana" pitchFamily="34" charset="0"/>
            </a:endParaRP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400" dirty="0">
                <a:latin typeface="Verdana" pitchFamily="34" charset="0"/>
              </a:rPr>
              <a:t>	</a:t>
            </a:r>
            <a:endParaRPr lang="en-US" altLang="en-US" sz="1800" dirty="0">
              <a:solidFill>
                <a:srgbClr val="FF33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CB935-DB3E-47C4-BEBE-14B81770E6E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85055" y="514350"/>
            <a:ext cx="7979433" cy="905272"/>
          </a:xfrm>
          <a:noFill/>
          <a:ln/>
        </p:spPr>
        <p:txBody>
          <a:bodyPr/>
          <a:lstStyle/>
          <a:p>
            <a:r>
              <a:rPr lang="en-US" altLang="en-US" sz="3200" dirty="0">
                <a:latin typeface="Verdana" pitchFamily="34" charset="0"/>
              </a:rPr>
              <a:t>Nature of exposures in agriculture</a:t>
            </a:r>
            <a:r>
              <a:rPr lang="en-US" altLang="en-US" sz="3200" dirty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695" y="1414462"/>
            <a:ext cx="6799653" cy="2957488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2400" dirty="0">
                <a:latin typeface="Verdana" pitchFamily="34" charset="0"/>
              </a:rPr>
              <a:t>Seasonal  </a:t>
            </a:r>
          </a:p>
          <a:p>
            <a:pPr>
              <a:lnSpc>
                <a:spcPct val="110000"/>
              </a:lnSpc>
            </a:pPr>
            <a:r>
              <a:rPr lang="en-US" altLang="en-US" sz="2400" dirty="0" smtClean="0">
                <a:latin typeface="Verdana" pitchFamily="34" charset="0"/>
              </a:rPr>
              <a:t>Often outdoors</a:t>
            </a:r>
            <a:endParaRPr lang="en-US" altLang="en-US" sz="2400" dirty="0">
              <a:latin typeface="Verdana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en-US" sz="2400" dirty="0">
                <a:latin typeface="Verdana" pitchFamily="34" charset="0"/>
              </a:rPr>
              <a:t>Highly variable</a:t>
            </a:r>
          </a:p>
          <a:p>
            <a:pPr lvl="1">
              <a:lnSpc>
                <a:spcPct val="110000"/>
              </a:lnSpc>
            </a:pPr>
            <a:r>
              <a:rPr lang="en-US" altLang="en-US" sz="1800" dirty="0">
                <a:latin typeface="Verdana" pitchFamily="34" charset="0"/>
              </a:rPr>
              <a:t>Type of agent and </a:t>
            </a:r>
            <a:r>
              <a:rPr lang="en-US" altLang="en-US" sz="1800" dirty="0" smtClean="0">
                <a:latin typeface="Verdana" pitchFamily="34" charset="0"/>
              </a:rPr>
              <a:t>exposure</a:t>
            </a:r>
          </a:p>
          <a:p>
            <a:pPr lvl="1">
              <a:lnSpc>
                <a:spcPct val="110000"/>
              </a:lnSpc>
            </a:pPr>
            <a:r>
              <a:rPr lang="en-US" altLang="en-US" sz="1800" dirty="0" smtClean="0">
                <a:latin typeface="Verdana" pitchFamily="34" charset="0"/>
              </a:rPr>
              <a:t>Biological</a:t>
            </a:r>
            <a:r>
              <a:rPr lang="en-US" altLang="en-US" sz="1800" dirty="0">
                <a:latin typeface="Verdana" pitchFamily="34" charset="0"/>
              </a:rPr>
              <a:t>, chemical and </a:t>
            </a:r>
            <a:r>
              <a:rPr lang="en-US" altLang="en-US" sz="1800" dirty="0" smtClean="0">
                <a:latin typeface="Verdana" pitchFamily="34" charset="0"/>
              </a:rPr>
              <a:t>physical</a:t>
            </a:r>
          </a:p>
          <a:p>
            <a:pPr lvl="1">
              <a:lnSpc>
                <a:spcPct val="110000"/>
              </a:lnSpc>
            </a:pPr>
            <a:r>
              <a:rPr lang="en-US" altLang="en-US" sz="1800" dirty="0" smtClean="0">
                <a:latin typeface="Verdana" pitchFamily="34" charset="0"/>
              </a:rPr>
              <a:t>Individual agents (active ingredients)</a:t>
            </a:r>
          </a:p>
          <a:p>
            <a:pPr lvl="1">
              <a:lnSpc>
                <a:spcPct val="110000"/>
              </a:lnSpc>
            </a:pPr>
            <a:r>
              <a:rPr lang="en-US" altLang="en-US" sz="1800" dirty="0" smtClean="0">
                <a:latin typeface="Verdana" pitchFamily="34" charset="0"/>
              </a:rPr>
              <a:t>Intensity</a:t>
            </a:r>
            <a:r>
              <a:rPr lang="en-US" altLang="en-US" sz="1800" dirty="0">
                <a:latin typeface="Verdana" pitchFamily="34" charset="0"/>
              </a:rPr>
              <a:t>, duration and frequency</a:t>
            </a:r>
          </a:p>
          <a:p>
            <a:pPr>
              <a:lnSpc>
                <a:spcPct val="110000"/>
              </a:lnSpc>
            </a:pPr>
            <a:endParaRPr lang="en-US" altLang="en-US" sz="16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5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25C1-0D8C-42D3-A40C-839BB49EBD5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title"/>
          </p:nvPr>
        </p:nvSpPr>
        <p:spPr>
          <a:xfrm>
            <a:off x="1403648" y="339502"/>
            <a:ext cx="6999455" cy="1512168"/>
          </a:xfrm>
        </p:spPr>
        <p:txBody>
          <a:bodyPr/>
          <a:lstStyle/>
          <a:p>
            <a:r>
              <a:rPr lang="en-US" altLang="en-US" sz="3200" dirty="0">
                <a:latin typeface="Verdana" pitchFamily="34" charset="0"/>
              </a:rPr>
              <a:t>Given nature of exposures in agriculture and potential for misclassification</a:t>
            </a:r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91680" y="2283718"/>
            <a:ext cx="6480720" cy="98583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altLang="en-US" dirty="0">
                <a:solidFill>
                  <a:srgbClr val="FF3300"/>
                </a:solidFill>
                <a:latin typeface="Verdana" pitchFamily="34" charset="0"/>
              </a:rPr>
              <a:t>It is a miracle we </a:t>
            </a:r>
            <a:r>
              <a:rPr lang="en-GB" altLang="en-US" dirty="0" smtClean="0">
                <a:solidFill>
                  <a:srgbClr val="FF3300"/>
                </a:solidFill>
                <a:latin typeface="Verdana" pitchFamily="34" charset="0"/>
              </a:rPr>
              <a:t>find any </a:t>
            </a:r>
            <a:r>
              <a:rPr lang="en-GB" altLang="en-US" dirty="0">
                <a:solidFill>
                  <a:srgbClr val="FF3300"/>
                </a:solidFill>
                <a:latin typeface="Verdana" pitchFamily="34" charset="0"/>
              </a:rPr>
              <a:t>exposure-response relation </a:t>
            </a:r>
            <a:r>
              <a:rPr lang="en-GB" altLang="en-US" dirty="0" smtClean="0">
                <a:solidFill>
                  <a:srgbClr val="FF3300"/>
                </a:solidFill>
                <a:latin typeface="Verdana" pitchFamily="34" charset="0"/>
              </a:rPr>
              <a:t>at all</a:t>
            </a:r>
            <a:endParaRPr lang="en-GB" altLang="en-US" dirty="0">
              <a:solidFill>
                <a:srgbClr val="FF33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25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A47A-D6F6-41B3-A8C5-104AC82FB8C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195486"/>
            <a:ext cx="6999455" cy="571500"/>
          </a:xfrm>
          <a:noFill/>
          <a:ln/>
        </p:spPr>
        <p:txBody>
          <a:bodyPr/>
          <a:lstStyle/>
          <a:p>
            <a:r>
              <a:rPr lang="en-US" altLang="en-US" sz="3200" dirty="0">
                <a:latin typeface="Verdana" pitchFamily="34" charset="0"/>
              </a:rPr>
              <a:t>How bad is it</a:t>
            </a:r>
            <a:r>
              <a:rPr lang="en-US" altLang="en-US" sz="3200" dirty="0" smtClean="0">
                <a:latin typeface="Verdana" pitchFamily="34" charset="0"/>
              </a:rPr>
              <a:t>?</a:t>
            </a:r>
            <a:endParaRPr lang="en-US" altLang="en-US" sz="3200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915566"/>
            <a:ext cx="7239772" cy="3486150"/>
          </a:xfrm>
          <a:noFill/>
          <a:ln/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en-US" sz="2400" dirty="0">
                <a:latin typeface="Verdana" pitchFamily="34" charset="0"/>
              </a:rPr>
              <a:t>Based on inhalation exposure database </a:t>
            </a:r>
            <a:r>
              <a:rPr lang="en-US" altLang="en-US" sz="1400" dirty="0">
                <a:latin typeface="Verdana" pitchFamily="34" charset="0"/>
              </a:rPr>
              <a:t>(Kromhout et al. Annals </a:t>
            </a:r>
            <a:r>
              <a:rPr lang="en-US" altLang="en-US" sz="1400" dirty="0" err="1">
                <a:latin typeface="Verdana" pitchFamily="34" charset="0"/>
              </a:rPr>
              <a:t>Occup</a:t>
            </a:r>
            <a:r>
              <a:rPr lang="en-US" altLang="en-US" sz="1400" dirty="0">
                <a:latin typeface="Verdana" pitchFamily="34" charset="0"/>
              </a:rPr>
              <a:t> </a:t>
            </a:r>
            <a:r>
              <a:rPr lang="en-US" altLang="en-US" sz="1400" dirty="0" err="1">
                <a:latin typeface="Verdana" pitchFamily="34" charset="0"/>
              </a:rPr>
              <a:t>Hyg</a:t>
            </a:r>
            <a:r>
              <a:rPr lang="en-US" altLang="en-US" sz="1400" dirty="0">
                <a:latin typeface="Verdana" pitchFamily="34" charset="0"/>
              </a:rPr>
              <a:t> </a:t>
            </a:r>
            <a:r>
              <a:rPr lang="en-US" altLang="en-US" sz="1400" dirty="0" smtClean="0">
                <a:latin typeface="Verdana" pitchFamily="34" charset="0"/>
              </a:rPr>
              <a:t>1993):</a:t>
            </a:r>
            <a:endParaRPr lang="en-US" altLang="en-US" sz="2400" dirty="0" smtClean="0">
              <a:latin typeface="Verdana" pitchFamily="34" charset="0"/>
            </a:endParaRPr>
          </a:p>
          <a:p>
            <a:pPr lvl="1">
              <a:lnSpc>
                <a:spcPct val="110000"/>
              </a:lnSpc>
            </a:pPr>
            <a:r>
              <a:rPr lang="en-US" altLang="en-US" sz="1800" dirty="0" smtClean="0">
                <a:latin typeface="Verdana" pitchFamily="34" charset="0"/>
              </a:rPr>
              <a:t>Individuals working outdoors in intermittent process have on average:</a:t>
            </a:r>
          </a:p>
          <a:p>
            <a:pPr lvl="2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1800" dirty="0" smtClean="0">
                <a:latin typeface="Verdana" pitchFamily="34" charset="0"/>
              </a:rPr>
              <a:t>Day-to-day </a:t>
            </a:r>
            <a:r>
              <a:rPr lang="en-US" altLang="en-US" sz="1800" dirty="0">
                <a:latin typeface="Verdana" pitchFamily="34" charset="0"/>
              </a:rPr>
              <a:t>concentrations vary up to a factor 150</a:t>
            </a:r>
          </a:p>
          <a:p>
            <a:pPr lvl="2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1800" dirty="0">
                <a:latin typeface="Verdana" pitchFamily="34" charset="0"/>
              </a:rPr>
              <a:t>Between-worker averages vary up to a factor 10</a:t>
            </a:r>
          </a:p>
          <a:p>
            <a:pPr lvl="1">
              <a:lnSpc>
                <a:spcPct val="110000"/>
              </a:lnSpc>
            </a:pPr>
            <a:r>
              <a:rPr lang="en-US" altLang="en-US" sz="1800" dirty="0" smtClean="0">
                <a:latin typeface="Verdana" pitchFamily="34" charset="0"/>
              </a:rPr>
              <a:t>Individual </a:t>
            </a:r>
            <a:r>
              <a:rPr lang="en-US" altLang="en-US" sz="1800" dirty="0">
                <a:latin typeface="Verdana" pitchFamily="34" charset="0"/>
              </a:rPr>
              <a:t>working indoors in intermittent process have on average: </a:t>
            </a:r>
          </a:p>
          <a:p>
            <a:pPr lvl="2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1800" dirty="0">
                <a:latin typeface="Verdana" pitchFamily="34" charset="0"/>
              </a:rPr>
              <a:t>Day-to-day concentrations vary up to a factor 90</a:t>
            </a:r>
          </a:p>
          <a:p>
            <a:pPr lvl="2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1800" dirty="0">
                <a:latin typeface="Verdana" pitchFamily="34" charset="0"/>
              </a:rPr>
              <a:t>Between-worker averages vary up to a factor 10</a:t>
            </a:r>
          </a:p>
          <a:p>
            <a:pPr lvl="2">
              <a:lnSpc>
                <a:spcPct val="110000"/>
              </a:lnSpc>
              <a:buFont typeface="Wingdings" pitchFamily="2" charset="2"/>
              <a:buNone/>
            </a:pPr>
            <a:endParaRPr lang="en-US" altLang="en-US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77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CAC7-6C32-42F1-AE15-1588FC336B9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95486"/>
            <a:ext cx="6999455" cy="571500"/>
          </a:xfrm>
          <a:noFill/>
          <a:ln/>
        </p:spPr>
        <p:txBody>
          <a:bodyPr/>
          <a:lstStyle/>
          <a:p>
            <a:r>
              <a:rPr lang="en-US" altLang="en-US" sz="3200" dirty="0">
                <a:latin typeface="Verdana" pitchFamily="34" charset="0"/>
              </a:rPr>
              <a:t>How bad is it?</a:t>
            </a:r>
            <a:endParaRPr lang="en-US" altLang="en-US" sz="3200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672" y="1050131"/>
            <a:ext cx="7416824" cy="348615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2400" dirty="0">
                <a:latin typeface="Verdana" pitchFamily="34" charset="0"/>
              </a:rPr>
              <a:t>Based on dermal exposure </a:t>
            </a:r>
            <a:r>
              <a:rPr lang="en-US" altLang="en-US" sz="2400" dirty="0" smtClean="0">
                <a:latin typeface="Verdana" pitchFamily="34" charset="0"/>
              </a:rPr>
              <a:t>database     </a:t>
            </a:r>
            <a:r>
              <a:rPr lang="en-US" altLang="en-US" sz="1400" dirty="0" smtClean="0">
                <a:latin typeface="Verdana" pitchFamily="34" charset="0"/>
              </a:rPr>
              <a:t>(Kromhout </a:t>
            </a:r>
            <a:r>
              <a:rPr lang="en-US" altLang="en-US" sz="1400" dirty="0">
                <a:latin typeface="Verdana" pitchFamily="34" charset="0"/>
              </a:rPr>
              <a:t>&amp; Vermeulen, Annals </a:t>
            </a:r>
            <a:r>
              <a:rPr lang="en-US" altLang="en-US" sz="1400" dirty="0" err="1">
                <a:latin typeface="Verdana" pitchFamily="34" charset="0"/>
              </a:rPr>
              <a:t>Occup</a:t>
            </a:r>
            <a:r>
              <a:rPr lang="en-US" altLang="en-US" sz="1400" dirty="0">
                <a:latin typeface="Verdana" pitchFamily="34" charset="0"/>
              </a:rPr>
              <a:t> </a:t>
            </a:r>
            <a:r>
              <a:rPr lang="en-US" altLang="en-US" sz="1400" dirty="0" err="1">
                <a:latin typeface="Verdana" pitchFamily="34" charset="0"/>
              </a:rPr>
              <a:t>Hyg</a:t>
            </a:r>
            <a:r>
              <a:rPr lang="en-US" altLang="en-US" sz="1400" dirty="0">
                <a:latin typeface="Verdana" pitchFamily="34" charset="0"/>
              </a:rPr>
              <a:t> 2001</a:t>
            </a:r>
            <a:r>
              <a:rPr lang="en-US" altLang="en-US" sz="1400" dirty="0" smtClean="0">
                <a:latin typeface="Verdana" pitchFamily="34" charset="0"/>
              </a:rPr>
              <a:t>):</a:t>
            </a:r>
            <a:endParaRPr lang="en-US" altLang="en-US" sz="2400" dirty="0">
              <a:latin typeface="Verdana" pitchFamily="34" charset="0"/>
            </a:endParaRPr>
          </a:p>
          <a:p>
            <a:pPr lvl="1">
              <a:lnSpc>
                <a:spcPct val="110000"/>
              </a:lnSpc>
            </a:pPr>
            <a:r>
              <a:rPr lang="en-US" altLang="en-US" sz="1800" dirty="0">
                <a:latin typeface="Verdana" pitchFamily="34" charset="0"/>
              </a:rPr>
              <a:t>For re-entry workers exposed to pesticides </a:t>
            </a:r>
            <a:r>
              <a:rPr lang="en-US" altLang="en-US" sz="1800" dirty="0" smtClean="0">
                <a:latin typeface="Verdana" pitchFamily="34" charset="0"/>
              </a:rPr>
              <a:t>on average</a:t>
            </a:r>
            <a:r>
              <a:rPr lang="en-US" altLang="en-US" sz="1800" dirty="0">
                <a:latin typeface="Verdana" pitchFamily="34" charset="0"/>
              </a:rPr>
              <a:t>:</a:t>
            </a:r>
          </a:p>
          <a:p>
            <a:pPr lvl="2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1800" dirty="0">
                <a:latin typeface="Verdana" pitchFamily="34" charset="0"/>
              </a:rPr>
              <a:t>Day-to-day concentrations vary up to a factor 10-40</a:t>
            </a:r>
          </a:p>
          <a:p>
            <a:pPr lvl="2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1800" dirty="0">
                <a:latin typeface="Verdana" pitchFamily="34" charset="0"/>
              </a:rPr>
              <a:t>No between-worker differences in average exposure</a:t>
            </a:r>
          </a:p>
          <a:p>
            <a:pPr lvl="1">
              <a:lnSpc>
                <a:spcPct val="110000"/>
              </a:lnSpc>
            </a:pPr>
            <a:r>
              <a:rPr lang="en-US" altLang="en-US" sz="1800" dirty="0">
                <a:latin typeface="Verdana" pitchFamily="34" charset="0"/>
              </a:rPr>
              <a:t>For sheep dippers:</a:t>
            </a:r>
          </a:p>
          <a:p>
            <a:pPr lvl="2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1800" dirty="0">
                <a:latin typeface="Verdana" pitchFamily="34" charset="0"/>
              </a:rPr>
              <a:t>Day-to-day concentrations vary up to a factor 300</a:t>
            </a:r>
          </a:p>
          <a:p>
            <a:pPr lvl="2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1800" dirty="0">
                <a:latin typeface="Verdana" pitchFamily="34" charset="0"/>
              </a:rPr>
              <a:t>Between-worker averages vary up to a factor 30</a:t>
            </a:r>
          </a:p>
          <a:p>
            <a:pPr lvl="1">
              <a:lnSpc>
                <a:spcPct val="110000"/>
              </a:lnSpc>
            </a:pPr>
            <a:r>
              <a:rPr lang="en-US" altLang="en-US" sz="1800" dirty="0">
                <a:latin typeface="Verdana" pitchFamily="34" charset="0"/>
              </a:rPr>
              <a:t>Huge differences between body parts!!! </a:t>
            </a:r>
          </a:p>
          <a:p>
            <a:pPr lvl="2">
              <a:lnSpc>
                <a:spcPct val="110000"/>
              </a:lnSpc>
              <a:buFont typeface="Wingdings" pitchFamily="2" charset="2"/>
              <a:buNone/>
            </a:pPr>
            <a:endParaRPr lang="en-US" altLang="en-US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58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5811-61C6-4B87-90A7-FCC8214746F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195486"/>
            <a:ext cx="6999455" cy="1584176"/>
          </a:xfrm>
          <a:noFill/>
          <a:ln/>
        </p:spPr>
        <p:txBody>
          <a:bodyPr/>
          <a:lstStyle/>
          <a:p>
            <a:r>
              <a:rPr lang="en-US" altLang="en-US" sz="3200" dirty="0">
                <a:latin typeface="Verdana" pitchFamily="34" charset="0"/>
              </a:rPr>
              <a:t>Fruit growers exposed to </a:t>
            </a:r>
            <a:r>
              <a:rPr lang="en-US" altLang="en-US" sz="3200" dirty="0" err="1">
                <a:latin typeface="Verdana" pitchFamily="34" charset="0"/>
              </a:rPr>
              <a:t>Captan</a:t>
            </a:r>
            <a:r>
              <a:rPr lang="en-US" altLang="en-US" sz="3200" dirty="0">
                <a:latin typeface="Verdana" pitchFamily="34" charset="0"/>
              </a:rPr>
              <a:t> during re-entry </a:t>
            </a:r>
            <a:r>
              <a:rPr lang="en-US" altLang="en-US" sz="3200" dirty="0" err="1">
                <a:latin typeface="Verdana" pitchFamily="34" charset="0"/>
              </a:rPr>
              <a:t>Captan</a:t>
            </a:r>
            <a:r>
              <a:rPr lang="en-US" altLang="en-US" sz="3200" dirty="0">
                <a:latin typeface="Verdana" pitchFamily="34" charset="0"/>
              </a:rPr>
              <a:t> in NL 1991 and 1992</a:t>
            </a:r>
            <a:endParaRPr lang="en-US" alt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307372"/>
              </p:ext>
            </p:extLst>
          </p:nvPr>
        </p:nvGraphicFramePr>
        <p:xfrm>
          <a:off x="2195736" y="1779662"/>
          <a:ext cx="5800080" cy="2582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927"/>
                <a:gridCol w="938105"/>
                <a:gridCol w="1160016"/>
                <a:gridCol w="1160016"/>
                <a:gridCol w="1160016"/>
              </a:tblGrid>
              <a:tr h="4309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Type</a:t>
                      </a:r>
                      <a:endParaRPr kumimoji="0" lang="es-E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</a:t>
                      </a:r>
                      <a:endParaRPr kumimoji="0" lang="es-E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</a:t>
                      </a:r>
                      <a:endParaRPr kumimoji="0" lang="es-E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alt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bw</a:t>
                      </a:r>
                      <a:r>
                        <a:rPr kumimoji="0" lang="es-ES_tradnl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R.95</a:t>
                      </a:r>
                      <a:endParaRPr kumimoji="0" lang="es-E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alt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ww</a:t>
                      </a:r>
                      <a:r>
                        <a:rPr kumimoji="0" lang="es-ES_tradnl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R.95</a:t>
                      </a:r>
                      <a:endParaRPr kumimoji="0" lang="es-E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</a:tr>
              <a:tr h="7172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Inhalation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154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108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3.1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541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</a:tr>
              <a:tr h="7172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Dermal wrist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188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133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17.3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143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</a:tr>
              <a:tr h="7172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Dermal hands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182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128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45.1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65.3</a:t>
                      </a:r>
                      <a:endParaRPr kumimoji="0" lang="en-GB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4433" marR="84433" marT="34290" marB="34290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18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9F57-7535-4507-BD54-052DFA70ADB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25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59632" y="23149"/>
            <a:ext cx="7560840" cy="1200150"/>
          </a:xfrm>
          <a:noFill/>
          <a:ln/>
        </p:spPr>
        <p:txBody>
          <a:bodyPr/>
          <a:lstStyle/>
          <a:p>
            <a:r>
              <a:rPr lang="en-US" altLang="en-US" sz="3200" dirty="0">
                <a:latin typeface="Verdana" pitchFamily="34" charset="0"/>
              </a:rPr>
              <a:t>Relative contributions of main tasks </a:t>
            </a:r>
            <a:r>
              <a:rPr lang="en-US" altLang="en-US" sz="3200" dirty="0" smtClean="0">
                <a:latin typeface="Verdana" pitchFamily="34" charset="0"/>
              </a:rPr>
              <a:t>and routes to exposure </a:t>
            </a:r>
            <a:r>
              <a:rPr lang="en-US" altLang="en-US" sz="3200" dirty="0">
                <a:latin typeface="Verdana" pitchFamily="34" charset="0"/>
              </a:rPr>
              <a:t>to </a:t>
            </a:r>
            <a:r>
              <a:rPr lang="en-US" altLang="en-US" sz="3200" dirty="0" err="1" smtClean="0">
                <a:latin typeface="Verdana" pitchFamily="34" charset="0"/>
              </a:rPr>
              <a:t>Captan</a:t>
            </a:r>
            <a:r>
              <a:rPr lang="en-US" altLang="en-US" sz="3200" dirty="0" smtClean="0">
                <a:latin typeface="Verdana" pitchFamily="34" charset="0"/>
              </a:rPr>
              <a:t>  </a:t>
            </a:r>
            <a:r>
              <a:rPr lang="en-US" altLang="en-US" sz="1500" dirty="0" smtClean="0">
                <a:latin typeface="Verdana" pitchFamily="34" charset="0"/>
              </a:rPr>
              <a:t>(</a:t>
            </a:r>
            <a:r>
              <a:rPr lang="en-US" altLang="en-US" sz="1500" dirty="0">
                <a:latin typeface="Verdana" pitchFamily="34" charset="0"/>
              </a:rPr>
              <a:t>de Cock et al. 1996)</a:t>
            </a:r>
            <a:endParaRPr lang="en-US" altLang="en-US" sz="15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964911"/>
              </p:ext>
            </p:extLst>
          </p:nvPr>
        </p:nvGraphicFramePr>
        <p:xfrm>
          <a:off x="971602" y="1312889"/>
          <a:ext cx="7434076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8"/>
                <a:gridCol w="936104"/>
                <a:gridCol w="784485"/>
                <a:gridCol w="898924"/>
                <a:gridCol w="991783"/>
                <a:gridCol w="1105707"/>
                <a:gridCol w="916875"/>
              </a:tblGrid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Farmer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Son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Wife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Farmer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Son 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Wife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itchFamily="34" charset="0"/>
                        </a:rPr>
                        <a:t>Growing season</a:t>
                      </a:r>
                      <a:endParaRPr kumimoji="0" lang="nl-NL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Inhalable exposure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Dermal exposure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Application</a:t>
                      </a:r>
                      <a:endParaRPr kumimoji="0" lang="nl-NL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4%</a:t>
                      </a:r>
                      <a:endParaRPr kumimoji="0" lang="nl-NL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1%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0%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6%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2%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0%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Re-entry</a:t>
                      </a: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95%</a:t>
                      </a:r>
                      <a:endParaRPr kumimoji="0" lang="nl-NL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98%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91%</a:t>
                      </a:r>
                      <a:endParaRPr kumimoji="0" lang="nl-NL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84%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87%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47%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Home</a:t>
                      </a: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1%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1%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9%</a:t>
                      </a:r>
                      <a:endParaRPr kumimoji="0" lang="nl-NL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10%</a:t>
                      </a:r>
                      <a:endParaRPr kumimoji="0" lang="nl-NL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11%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53%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itchFamily="34" charset="0"/>
                        </a:rPr>
                        <a:t>Harvesting season </a:t>
                      </a:r>
                      <a:endParaRPr kumimoji="0" lang="nl-NL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Inhalable exposure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Dermal exposure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Application</a:t>
                      </a: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2%</a:t>
                      </a:r>
                      <a:endParaRPr kumimoji="0" lang="nl-NL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&lt;1%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0%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3%</a:t>
                      </a:r>
                      <a:endParaRPr kumimoji="0" lang="nl-NL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&lt;1%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0%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Re-entry</a:t>
                      </a: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97%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99%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98%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89%</a:t>
                      </a:r>
                      <a:endParaRPr kumimoji="0" lang="nl-NL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93%</a:t>
                      </a:r>
                      <a:endParaRPr kumimoji="0" lang="nl-NL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84%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Home</a:t>
                      </a:r>
                      <a:endParaRPr kumimoji="0" lang="nl-NL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&lt;1%</a:t>
                      </a:r>
                      <a:endParaRPr kumimoji="0" lang="nl-NL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&lt;1%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2%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7%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5%</a:t>
                      </a:r>
                      <a:endParaRPr kumimoji="0" lang="nl-NL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17%</a:t>
                      </a:r>
                      <a:endParaRPr kumimoji="0" lang="nl-NL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Total amount</a:t>
                      </a:r>
                      <a:endParaRPr kumimoji="0" lang="nl-NL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81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88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itchFamily="34" charset="0"/>
                        </a:rPr>
                        <a:t>33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Font typeface="Wingdings" pitchFamily="2" charset="2"/>
                        <a:defRPr sz="2400">
                          <a:solidFill>
                            <a:srgbClr val="333399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440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468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211</a:t>
                      </a:r>
                      <a:endParaRPr kumimoji="0" lang="nl-NL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33" marR="84433" marT="28575" marB="28575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9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9951-754E-4F8D-A238-2725530DF82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7731"/>
            <a:ext cx="7488833" cy="1127299"/>
          </a:xfrm>
        </p:spPr>
        <p:txBody>
          <a:bodyPr/>
          <a:lstStyle/>
          <a:p>
            <a:r>
              <a:rPr lang="en-US" alt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Consequences for </a:t>
            </a:r>
            <a:br>
              <a:rPr lang="en-US" alt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alt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epidemiological research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672" y="1131590"/>
            <a:ext cx="7272808" cy="3867894"/>
          </a:xfrm>
        </p:spPr>
        <p:txBody>
          <a:bodyPr/>
          <a:lstStyle/>
          <a:p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Generic questions possible in general population based studies (case-control) resulting in considerable contrast between exposed and non-exposed</a:t>
            </a:r>
          </a:p>
          <a:p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Studies within agriculture suffer from lack </a:t>
            </a:r>
            <a:r>
              <a:rPr lang="en-GB" alt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contrast </a:t>
            </a: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lack of accuracy and precision</a:t>
            </a:r>
          </a:p>
          <a:p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measurements will not necessarily result in more accurate exposure assessment since:</a:t>
            </a:r>
          </a:p>
          <a:p>
            <a:pPr lvl="1"/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Mixed exposure situations</a:t>
            </a:r>
          </a:p>
          <a:p>
            <a:pPr lvl="1"/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Large variability (not enough data available)</a:t>
            </a:r>
          </a:p>
          <a:p>
            <a:pPr lvl="1"/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 modelling practices needed </a:t>
            </a:r>
          </a:p>
        </p:txBody>
      </p:sp>
    </p:spTree>
    <p:extLst>
      <p:ext uri="{BB962C8B-B14F-4D97-AF65-F5344CB8AC3E}">
        <p14:creationId xmlns:p14="http://schemas.microsoft.com/office/powerpoint/2010/main" val="75205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331940"/>
      </a:dk2>
      <a:lt2>
        <a:srgbClr val="808080"/>
      </a:lt2>
      <a:accent1>
        <a:srgbClr val="BA0002"/>
      </a:accent1>
      <a:accent2>
        <a:srgbClr val="341A41"/>
      </a:accent2>
      <a:accent3>
        <a:srgbClr val="FFFFFF"/>
      </a:accent3>
      <a:accent4>
        <a:srgbClr val="000000"/>
      </a:accent4>
      <a:accent5>
        <a:srgbClr val="D9AAAA"/>
      </a:accent5>
      <a:accent6>
        <a:srgbClr val="2E163A"/>
      </a:accent6>
      <a:hlink>
        <a:srgbClr val="B40A17"/>
      </a:hlink>
      <a:folHlink>
        <a:srgbClr val="7F484F"/>
      </a:folHlink>
    </a:clrScheme>
    <a:fontScheme name="Blank Presentatio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5075</TotalTime>
  <Words>879</Words>
  <Application>Microsoft Office PowerPoint</Application>
  <PresentationFormat>On-screen Show (16:9)</PresentationFormat>
  <Paragraphs>192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 Presentation</vt:lpstr>
      <vt:lpstr>Overview of exposure assessment methodological issues for epidemiological studies on pesticides</vt:lpstr>
      <vt:lpstr>Farmers (used to be)</vt:lpstr>
      <vt:lpstr>Nature of exposures in agriculture </vt:lpstr>
      <vt:lpstr>Given nature of exposures in agriculture and potential for misclassification</vt:lpstr>
      <vt:lpstr>How bad is it?</vt:lpstr>
      <vt:lpstr>How bad is it?</vt:lpstr>
      <vt:lpstr>Fruit growers exposed to Captan during re-entry Captan in NL 1991 and 1992</vt:lpstr>
      <vt:lpstr>Relative contributions of main tasks and routes to exposure to Captan  (de Cock et al. 1996)</vt:lpstr>
      <vt:lpstr>Consequences for  epidemiological research</vt:lpstr>
      <vt:lpstr>Used Methods </vt:lpstr>
      <vt:lpstr>Self-reports versus expert assessment case-control neuroblastoma (Daniels et al. 2001)  </vt:lpstr>
      <vt:lpstr>JEMs</vt:lpstr>
      <vt:lpstr>CEMs</vt:lpstr>
      <vt:lpstr>Agricultural Health Study Algorithm (Dosemeci et al. 2002)  </vt:lpstr>
      <vt:lpstr>Conclusions</vt:lpstr>
      <vt:lpstr>Thank you very much  for your attention!  </vt:lpstr>
    </vt:vector>
  </TitlesOfParts>
  <Company>MCD/ Faculteit der Diergeneeskunde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Kromhout</dc:creator>
  <cp:lastModifiedBy>hans kromhout</cp:lastModifiedBy>
  <cp:revision>216</cp:revision>
  <cp:lastPrinted>2015-06-23T09:16:56Z</cp:lastPrinted>
  <dcterms:created xsi:type="dcterms:W3CDTF">2007-06-18T11:53:58Z</dcterms:created>
  <dcterms:modified xsi:type="dcterms:W3CDTF">2017-08-30T08:46:25Z</dcterms:modified>
</cp:coreProperties>
</file>