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6" r:id="rId1"/>
  </p:sldMasterIdLst>
  <p:notesMasterIdLst>
    <p:notesMasterId r:id="rId13"/>
  </p:notesMasterIdLst>
  <p:handoutMasterIdLst>
    <p:handoutMasterId r:id="rId14"/>
  </p:handoutMasterIdLst>
  <p:sldIdLst>
    <p:sldId id="256" r:id="rId2"/>
    <p:sldId id="397" r:id="rId3"/>
    <p:sldId id="380" r:id="rId4"/>
    <p:sldId id="392" r:id="rId5"/>
    <p:sldId id="398" r:id="rId6"/>
    <p:sldId id="368" r:id="rId7"/>
    <p:sldId id="369" r:id="rId8"/>
    <p:sldId id="401" r:id="rId9"/>
    <p:sldId id="371" r:id="rId10"/>
    <p:sldId id="366" r:id="rId11"/>
    <p:sldId id="399" r:id="rId12"/>
  </p:sldIdLst>
  <p:sldSz cx="9144000" cy="5143500" type="screen16x9"/>
  <p:notesSz cx="6789738" cy="99298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Kate Jones" initials="KJ" lastIdx="4" clrIdx="0"/>
  <p:cmAuthor id="1" name="John Cocker" initials="JC" lastIdx="1" clrIdx="1"/>
  <p:cmAuthor id="2" name="Karen Galea" initials="KG" lastIdx="1" clrIdx="2"/>
  <p:cmAuthor id="3" name="Ioannis Basinas" initials="IB" lastIdx="9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CCCCFF"/>
    <a:srgbClr val="FFCC99"/>
    <a:srgbClr val="FFCCCC"/>
    <a:srgbClr val="FFFFCC"/>
    <a:srgbClr val="CCFFFF"/>
    <a:srgbClr val="CCFFCC"/>
    <a:srgbClr val="FF9900"/>
    <a:srgbClr val="F3F5D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47" autoAdjust="0"/>
    <p:restoredTop sz="96625" autoAdjust="0"/>
  </p:normalViewPr>
  <p:slideViewPr>
    <p:cSldViewPr snapToGrid="0" snapToObjects="1">
      <p:cViewPr varScale="1">
        <p:scale>
          <a:sx n="151" d="100"/>
          <a:sy n="151" d="100"/>
        </p:scale>
        <p:origin x="-474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914" y="-60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C6FA7-68A1-D041-A2E4-80A79134B748}" type="datetimeFigureOut">
              <a:rPr lang="en-US" smtClean="0"/>
              <a:pPr/>
              <a:t>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D2CE1-EDB2-EC44-A1EA-6D5125FC7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87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B379E4-33E1-43B4-A3F0-486FE9A36444}" type="datetimeFigureOut">
              <a:rPr lang="en-GB"/>
              <a:pPr>
                <a:defRPr/>
              </a:pPr>
              <a:t>21/08/2017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4538"/>
            <a:ext cx="66182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D03DAE-34B7-460F-9623-DC6DE5FBCB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93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" y="744538"/>
            <a:ext cx="6618288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03DAE-34B7-460F-9623-DC6DE5FBCB56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65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7867"/>
            <a:ext cx="8027792" cy="451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4729163"/>
            <a:ext cx="67056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0" bIns="0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>
                <a:solidFill>
                  <a:srgbClr val="002664"/>
                </a:solidFill>
                <a:latin typeface="+mn-lt"/>
                <a:ea typeface="+mn-ea"/>
                <a:cs typeface="+mn-cs"/>
              </a:rPr>
              <a:t>INSTITUTE OF OCCUPATIONAL MEDICINE </a:t>
            </a:r>
            <a:r>
              <a:rPr lang="en-US" sz="1200" b="1" baseline="30000">
                <a:solidFill>
                  <a:srgbClr val="002664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>
                <a:solidFill>
                  <a:srgbClr val="002664"/>
                </a:solidFill>
                <a:latin typeface="+mn-lt"/>
                <a:ea typeface="+mn-ea"/>
                <a:cs typeface="+mn-cs"/>
              </a:rPr>
              <a:t> Edinburgh </a:t>
            </a:r>
            <a:r>
              <a:rPr lang="en-US" sz="1200" b="1" baseline="30000">
                <a:solidFill>
                  <a:srgbClr val="002664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>
                <a:solidFill>
                  <a:srgbClr val="002664"/>
                </a:solidFill>
                <a:latin typeface="+mn-lt"/>
                <a:ea typeface="+mn-ea"/>
                <a:cs typeface="+mn-cs"/>
              </a:rPr>
              <a:t> UK</a:t>
            </a:r>
            <a:endParaRPr lang="en-US" sz="900">
              <a:solidFill>
                <a:srgbClr val="002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391400" y="4729163"/>
            <a:ext cx="1524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0" bIns="0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>
                <a:solidFill>
                  <a:srgbClr val="002664"/>
                </a:solidFill>
                <a:latin typeface="+mn-lt"/>
                <a:ea typeface="+mn-ea"/>
                <a:cs typeface="+mn-cs"/>
              </a:rPr>
              <a:t>www.iom-world.org </a:t>
            </a:r>
            <a:endParaRPr lang="en-US" sz="1200">
              <a:solidFill>
                <a:srgbClr val="002664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54241" y="131523"/>
            <a:ext cx="1669083" cy="576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49666" y="1371600"/>
            <a:ext cx="8360934" cy="1453559"/>
          </a:xfrm>
        </p:spPr>
        <p:txBody>
          <a:bodyPr/>
          <a:lstStyle>
            <a:lvl1pPr algn="r">
              <a:defRPr sz="3800" b="1" baseline="0">
                <a:solidFill>
                  <a:srgbClr val="243489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49666" y="3118259"/>
            <a:ext cx="8360934" cy="1110841"/>
          </a:xfrm>
        </p:spPr>
        <p:txBody>
          <a:bodyPr/>
          <a:lstStyle>
            <a:lvl1pPr marL="0" indent="0" algn="r">
              <a:buFont typeface="Times" pitchFamily="-65" charset="0"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43489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6600"/>
              </a:buClr>
              <a:defRPr/>
            </a:lvl1pPr>
            <a:lvl2pPr>
              <a:buClr>
                <a:srgbClr val="FF6600"/>
              </a:buClr>
              <a:defRPr/>
            </a:lvl2pPr>
            <a:lvl3pPr>
              <a:buClr>
                <a:srgbClr val="FF6600"/>
              </a:buClr>
              <a:defRPr/>
            </a:lvl3pPr>
            <a:lvl4pPr>
              <a:buClr>
                <a:srgbClr val="FF6600"/>
              </a:buClr>
              <a:defRPr/>
            </a:lvl4pPr>
            <a:lvl5pPr>
              <a:buClr>
                <a:srgbClr val="FF6600"/>
              </a:buCl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Seminar HWU February  2016</a:t>
            </a: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A52AE-60A4-4159-81E8-617204BDB0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43489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Seminar HWU February 2016</a:t>
            </a: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687AE-5EF6-4832-AEEE-5168F51866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Seminar HWU February 2016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FE69A-7CD2-4811-9EC6-B6C62F355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15" y="1026923"/>
            <a:ext cx="7316612" cy="4136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85850"/>
            <a:ext cx="85344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85750"/>
            <a:ext cx="85344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</a:t>
            </a:r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4800600"/>
            <a:ext cx="9906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 i="1" smtClean="0">
                <a:solidFill>
                  <a:srgbClr val="243489"/>
                </a:solidFill>
                <a:latin typeface="Verdana" pitchFamily="-84" charset="0"/>
                <a:ea typeface="Verdana" pitchFamily="-84" charset="0"/>
                <a:cs typeface="Verdana" pitchFamily="-84" charset="0"/>
              </a:defRPr>
            </a:lvl1pPr>
          </a:lstStyle>
          <a:p>
            <a:pPr>
              <a:defRPr/>
            </a:pPr>
            <a:fld id="{478660D9-AF12-7241-BC89-E1B5F360FA5E}" type="datetime1">
              <a:rPr lang="en-US" smtClean="0"/>
              <a:pPr>
                <a:defRPr/>
              </a:pPr>
              <a:t>8/21/2017</a:t>
            </a:fld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46200" y="4801792"/>
            <a:ext cx="5588000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b="1" i="1" smtClean="0">
                <a:solidFill>
                  <a:srgbClr val="243489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 dirty="0" smtClean="0"/>
              <a:t>Seminar HWU February 2016</a:t>
            </a:r>
            <a:endParaRPr lang="en-US" dirty="0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4800600"/>
            <a:ext cx="6096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 i="1" smtClean="0">
                <a:solidFill>
                  <a:srgbClr val="243489"/>
                </a:solidFill>
                <a:latin typeface="Verdana" pitchFamily="-84" charset="0"/>
                <a:ea typeface="Verdana" pitchFamily="-84" charset="0"/>
                <a:cs typeface="Verdana" pitchFamily="-84" charset="0"/>
              </a:defRPr>
            </a:lvl1pPr>
          </a:lstStyle>
          <a:p>
            <a:pPr>
              <a:defRPr/>
            </a:pPr>
            <a:fld id="{80DCE24E-8235-49FE-8614-E8BE7D88F9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4788694"/>
            <a:ext cx="711200" cy="17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43489"/>
          </a:solidFill>
          <a:latin typeface="Verdana"/>
          <a:ea typeface="ＭＳ Ｐゴシック" pitchFamily="-65" charset="-128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43489"/>
          </a:solidFill>
          <a:latin typeface="Verdana" pitchFamily="-84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43489"/>
          </a:solidFill>
          <a:latin typeface="Verdana" pitchFamily="-84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43489"/>
          </a:solidFill>
          <a:latin typeface="Verdana" pitchFamily="-84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43489"/>
          </a:solidFill>
          <a:latin typeface="Verdana" pitchFamily="-84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-65" charset="0"/>
        </a:defRPr>
      </a:lvl9pPr>
    </p:titleStyle>
    <p:bodyStyle>
      <a:lvl1pPr marL="533400" indent="-5334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Font typeface="Times" pitchFamily="-84" charset="0"/>
        <a:buChar char="•"/>
        <a:defRPr sz="2800">
          <a:solidFill>
            <a:srgbClr val="243489"/>
          </a:solidFill>
          <a:latin typeface="Verdana"/>
          <a:ea typeface="ＭＳ Ｐゴシック" pitchFamily="-65" charset="-128"/>
          <a:cs typeface="Verdana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Font typeface="Times" pitchFamily="-84" charset="0"/>
        <a:buChar char="•"/>
        <a:defRPr sz="2400">
          <a:solidFill>
            <a:srgbClr val="243489"/>
          </a:solidFill>
          <a:latin typeface="Verdana"/>
          <a:ea typeface="ＭＳ Ｐゴシック" pitchFamily="-65" charset="-128"/>
          <a:cs typeface="Verdana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Font typeface="Times" pitchFamily="-84" charset="0"/>
        <a:buChar char="•"/>
        <a:defRPr sz="2400">
          <a:solidFill>
            <a:srgbClr val="243489"/>
          </a:solidFill>
          <a:latin typeface="Verdana"/>
          <a:ea typeface="ＭＳ Ｐゴシック" pitchFamily="-65" charset="-128"/>
          <a:cs typeface="Verdana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Font typeface="Times" pitchFamily="-84" charset="0"/>
        <a:buChar char="•"/>
        <a:defRPr sz="2000">
          <a:solidFill>
            <a:srgbClr val="243489"/>
          </a:solidFill>
          <a:latin typeface="Verdana"/>
          <a:ea typeface="ＭＳ Ｐゴシック" pitchFamily="-65" charset="-128"/>
          <a:cs typeface="Verdana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Font typeface="Times" pitchFamily="-84" charset="0"/>
        <a:buChar char="•"/>
        <a:defRPr sz="2000">
          <a:solidFill>
            <a:srgbClr val="243489"/>
          </a:solidFill>
          <a:latin typeface="Verdana"/>
          <a:ea typeface="ＭＳ Ｐゴシック" pitchFamily="-65" charset="-128"/>
          <a:cs typeface="Verdana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lr>
          <a:srgbClr val="007CC4"/>
        </a:buClr>
        <a:buFont typeface="Times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lr>
          <a:srgbClr val="007CC4"/>
        </a:buClr>
        <a:buFont typeface="Times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lr>
          <a:srgbClr val="007CC4"/>
        </a:buClr>
        <a:buFont typeface="Times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lr>
          <a:srgbClr val="007CC4"/>
        </a:buClr>
        <a:buFont typeface="Times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google.co.uk/url?sa=i&amp;rct=j&amp;q=&amp;esrc=s&amp;source=images&amp;cd=&amp;cad=rja&amp;uact=8&amp;ved=0ahUKEwjAoYz3nuzSAhUG1xQKHQ_OBggQjRwIBw&amp;url=http://www.ucl.ac.uk/~ucjtjla/&amp;psig=AFQjCNH-p3gBH1sC9-7LNWNDC_-RCZBhjQ&amp;ust=149034523527093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http://www.google.co.uk/url?sa=i&amp;rct=j&amp;q=&amp;esrc=s&amp;source=images&amp;cd=&amp;cad=rja&amp;uact=8&amp;ved=0ahUKEwjAoYz3nuzSAhUG1xQKHQ_OBggQjRwIBw&amp;url=http://www.ucl.ac.uk/~ucjtjla/&amp;psig=AFQjCNH-p3gBH1sC9-7LNWNDC_-RCZBhjQ&amp;ust=1490345235270930" TargetMode="Externa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ctrTitle"/>
          </p:nvPr>
        </p:nvSpPr>
        <p:spPr>
          <a:xfrm>
            <a:off x="228341" y="960124"/>
            <a:ext cx="8742362" cy="1097279"/>
          </a:xfrm>
          <a:noFill/>
        </p:spPr>
        <p:txBody>
          <a:bodyPr/>
          <a:lstStyle/>
          <a:p>
            <a:pPr algn="l"/>
            <a:r>
              <a:rPr lang="en-GB" sz="2800" dirty="0"/>
              <a:t>Improving </a:t>
            </a:r>
            <a:r>
              <a:rPr lang="en-GB" sz="2800" dirty="0" smtClean="0"/>
              <a:t>occupational exposure </a:t>
            </a:r>
            <a:r>
              <a:rPr lang="en-GB" sz="2800" dirty="0"/>
              <a:t>assessment methodologies for epidemiological studies on </a:t>
            </a:r>
            <a:r>
              <a:rPr lang="en-GB" sz="2800" dirty="0" smtClean="0"/>
              <a:t>pesticides</a:t>
            </a:r>
            <a:endParaRPr lang="en-GB" sz="2800" b="0" dirty="0" smtClean="0">
              <a:latin typeface="Verdana" pitchFamily="34" charset="0"/>
              <a:ea typeface="ＭＳ Ｐゴシック"/>
              <a:cs typeface="Verdana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419055" y="2697991"/>
            <a:ext cx="8360934" cy="1303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65" charset="0"/>
              <a:buNone/>
              <a:defRPr sz="28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1pPr>
            <a:lvl2pPr marL="9144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84" charset="0"/>
              <a:buChar char="•"/>
              <a:defRPr sz="24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84" charset="0"/>
              <a:buChar char="•"/>
              <a:defRPr sz="24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84" charset="0"/>
              <a:buChar char="•"/>
              <a:defRPr sz="20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4pPr>
            <a:lvl5pPr marL="22098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Times" pitchFamily="-84" charset="0"/>
              <a:buChar char="•"/>
              <a:defRPr sz="2000">
                <a:solidFill>
                  <a:srgbClr val="243489"/>
                </a:solidFill>
                <a:latin typeface="Verdana"/>
                <a:ea typeface="ＭＳ Ｐゴシック" pitchFamily="-65" charset="-128"/>
                <a:cs typeface="Verdan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CC4"/>
              </a:buClr>
              <a:buFont typeface="Times" pitchFamily="-65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defTabSz="914400"/>
            <a:r>
              <a:rPr lang="en-GB" sz="2400" b="1" kern="0" dirty="0" smtClean="0"/>
              <a:t>EPICOH 2017, 28-31 August </a:t>
            </a:r>
          </a:p>
          <a:p>
            <a:pPr defTabSz="914400"/>
            <a:r>
              <a:rPr lang="en-GB" sz="2400" b="1" kern="0" dirty="0" smtClean="0">
                <a:latin typeface="Verdana" pitchFamily="34" charset="0"/>
                <a:ea typeface="ＭＳ Ｐゴシック"/>
                <a:cs typeface="Verdana" pitchFamily="34" charset="0"/>
              </a:rPr>
              <a:t>Edinburgh, UK</a:t>
            </a:r>
            <a:endParaRPr lang="en-US" sz="2400" kern="0" dirty="0" smtClean="0">
              <a:latin typeface="Verdana" pitchFamily="34" charset="0"/>
              <a:ea typeface="ＭＳ Ｐゴシック"/>
              <a:cs typeface="Verdana" pitchFamily="34" charset="0"/>
            </a:endParaRPr>
          </a:p>
        </p:txBody>
      </p:sp>
      <p:pic>
        <p:nvPicPr>
          <p:cNvPr id="6" name="Picture 4778" descr="50m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418" y="4125587"/>
            <a:ext cx="1107636" cy="872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Related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533" y="4416224"/>
            <a:ext cx="1370582" cy="58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22054" y="4418109"/>
            <a:ext cx="2330479" cy="58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rgbClr val="CC00CC"/>
                </a:solidFill>
              </a:rPr>
              <a:t>Governance &amp; publications</a:t>
            </a:r>
            <a:endParaRPr lang="en-GB" sz="2800" dirty="0">
              <a:solidFill>
                <a:srgbClr val="CC00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10</a:t>
            </a:fld>
            <a:endParaRPr lang="en-US" sz="10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79725" y="4822032"/>
            <a:ext cx="5588000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1" y="942158"/>
            <a:ext cx="7833359" cy="3486150"/>
          </a:xfrm>
        </p:spPr>
        <p:txBody>
          <a:bodyPr/>
          <a:lstStyle/>
          <a:p>
            <a:pPr marL="357188" indent="-357188">
              <a:tabLst>
                <a:tab pos="534988" algn="l"/>
              </a:tabLst>
            </a:pPr>
            <a:r>
              <a:rPr lang="en-GB" sz="2000" b="1" dirty="0" smtClean="0">
                <a:solidFill>
                  <a:srgbClr val="FF0000"/>
                </a:solidFill>
              </a:rPr>
              <a:t>Independent Advisory </a:t>
            </a:r>
            <a:r>
              <a:rPr lang="en-GB" sz="2000" b="1" dirty="0">
                <a:solidFill>
                  <a:srgbClr val="FF0000"/>
                </a:solidFill>
              </a:rPr>
              <a:t>Board </a:t>
            </a:r>
            <a:r>
              <a:rPr lang="en-GB" sz="2000" b="1" dirty="0" smtClean="0">
                <a:solidFill>
                  <a:srgbClr val="FF0000"/>
                </a:solidFill>
              </a:rPr>
              <a:t>convened: </a:t>
            </a:r>
          </a:p>
          <a:p>
            <a:pPr marL="0" indent="0">
              <a:buNone/>
            </a:pPr>
            <a:endParaRPr lang="en-GB" sz="1050" dirty="0">
              <a:solidFill>
                <a:srgbClr val="FF0000"/>
              </a:solidFill>
            </a:endParaRPr>
          </a:p>
          <a:p>
            <a:pPr marL="803275" lvl="1" indent="-352425"/>
            <a:r>
              <a:rPr lang="en-GB" sz="1800" dirty="0" smtClean="0"/>
              <a:t>Prof </a:t>
            </a:r>
            <a:r>
              <a:rPr lang="en-GB" sz="1800" dirty="0"/>
              <a:t>Aaron Blair (Chair), National Cancer Institute (USA)</a:t>
            </a:r>
          </a:p>
          <a:p>
            <a:pPr marL="803275" lvl="1" indent="-352425"/>
            <a:r>
              <a:rPr lang="en-GB" sz="1800" dirty="0"/>
              <a:t>Prof Len Levy, Cranfield University (UK)</a:t>
            </a:r>
          </a:p>
          <a:p>
            <a:pPr marL="803275" lvl="1" indent="-352425"/>
            <a:r>
              <a:rPr lang="en-GB" sz="1800" dirty="0"/>
              <a:t>Dr Mark Montforts, RIVM (The Netherlands)</a:t>
            </a:r>
          </a:p>
          <a:p>
            <a:pPr marL="803275" lvl="1" indent="-352425"/>
            <a:r>
              <a:rPr lang="en-GB" sz="1800" dirty="0"/>
              <a:t>Prof Silvia </a:t>
            </a:r>
            <a:r>
              <a:rPr lang="en-GB" sz="1800" dirty="0" err="1"/>
              <a:t>Fustinoni</a:t>
            </a:r>
            <a:r>
              <a:rPr lang="en-GB" sz="1800" dirty="0"/>
              <a:t>, University of Milan (Italy</a:t>
            </a:r>
            <a:r>
              <a:rPr lang="en-GB" sz="1800" dirty="0" smtClean="0"/>
              <a:t>)</a:t>
            </a:r>
          </a:p>
          <a:p>
            <a:pPr marL="450850" lvl="1" indent="0">
              <a:buNone/>
            </a:pPr>
            <a:endParaRPr lang="en-GB" sz="900" dirty="0">
              <a:solidFill>
                <a:srgbClr val="FF0000"/>
              </a:solidFill>
            </a:endParaRPr>
          </a:p>
          <a:p>
            <a:pPr marL="357188" indent="-357188">
              <a:tabLst>
                <a:tab pos="450850" algn="l"/>
              </a:tabLst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Project governance document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agreed defining roles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 responsibilities and interactions of the key actors within the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project</a:t>
            </a:r>
          </a:p>
          <a:p>
            <a:pPr marL="0" indent="0">
              <a:buNone/>
              <a:tabLst>
                <a:tab pos="450850" algn="l"/>
              </a:tabLst>
            </a:pPr>
            <a:endParaRPr lang="en-GB" sz="1000" dirty="0">
              <a:solidFill>
                <a:schemeClr val="accent2">
                  <a:lumMod val="75000"/>
                </a:schemeClr>
              </a:solidFill>
            </a:endParaRPr>
          </a:p>
          <a:p>
            <a:pPr marL="357188" indent="-357188">
              <a:tabLst>
                <a:tab pos="450850" algn="l"/>
              </a:tabLst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Freedom to publish our project findings and will do so via various channels</a:t>
            </a: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46274" y="124324"/>
            <a:ext cx="1261406" cy="96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00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5850"/>
            <a:ext cx="8342811" cy="3486150"/>
          </a:xfrm>
        </p:spPr>
        <p:txBody>
          <a:bodyPr/>
          <a:lstStyle/>
          <a:p>
            <a:pPr marL="0" indent="0">
              <a:buNone/>
            </a:pPr>
            <a:endParaRPr lang="en-GB" sz="1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7030A0"/>
              </a:solidFill>
            </a:endParaRPr>
          </a:p>
          <a:p>
            <a:pPr marL="357188" lvl="0" indent="-357188">
              <a:spcBef>
                <a:spcPts val="0"/>
              </a:spcBef>
            </a:pPr>
            <a:r>
              <a:rPr lang="en-GB" sz="2000" dirty="0" smtClean="0"/>
              <a:t>What </a:t>
            </a:r>
            <a:r>
              <a:rPr lang="en-GB" sz="2000" dirty="0"/>
              <a:t>methods have you successfully used </a:t>
            </a:r>
            <a:r>
              <a:rPr lang="en-GB" sz="2000" dirty="0" smtClean="0"/>
              <a:t>epi. </a:t>
            </a:r>
            <a:r>
              <a:rPr lang="en-GB" sz="2000" dirty="0"/>
              <a:t>studies? </a:t>
            </a:r>
            <a:endParaRPr lang="en-GB" sz="2000" dirty="0" smtClean="0"/>
          </a:p>
          <a:p>
            <a:pPr marL="357188" lvl="0" indent="-357188">
              <a:spcBef>
                <a:spcPts val="0"/>
              </a:spcBef>
              <a:buNone/>
            </a:pPr>
            <a:endParaRPr lang="en-GB" sz="2000" dirty="0"/>
          </a:p>
          <a:p>
            <a:pPr marL="357188" lvl="0" indent="-357188">
              <a:spcBef>
                <a:spcPts val="0"/>
              </a:spcBef>
            </a:pPr>
            <a:r>
              <a:rPr lang="en-GB" sz="2000" dirty="0"/>
              <a:t>What were the difficulties /weaknesses you encountered</a:t>
            </a:r>
            <a:r>
              <a:rPr lang="en-GB" sz="2000" dirty="0" smtClean="0"/>
              <a:t>?</a:t>
            </a:r>
          </a:p>
          <a:p>
            <a:pPr marL="357188" lvl="0" indent="-357188">
              <a:spcBef>
                <a:spcPts val="0"/>
              </a:spcBef>
              <a:buNone/>
            </a:pPr>
            <a:r>
              <a:rPr lang="en-GB" sz="2000" dirty="0" smtClean="0"/>
              <a:t> </a:t>
            </a:r>
            <a:endParaRPr lang="en-GB" sz="2000" dirty="0"/>
          </a:p>
          <a:p>
            <a:pPr marL="357188" lvl="0" indent="-357188">
              <a:spcBef>
                <a:spcPts val="0"/>
              </a:spcBef>
            </a:pPr>
            <a:r>
              <a:rPr lang="en-GB" sz="2000" dirty="0"/>
              <a:t>What improvements could be made, both in methodologies and in data availability? </a:t>
            </a:r>
            <a:endParaRPr lang="en-GB" sz="2000" dirty="0" smtClean="0"/>
          </a:p>
          <a:p>
            <a:pPr marL="357188" lvl="0" indent="-357188">
              <a:spcBef>
                <a:spcPts val="0"/>
              </a:spcBef>
              <a:buNone/>
            </a:pPr>
            <a:endParaRPr lang="en-GB" sz="2000" dirty="0"/>
          </a:p>
          <a:p>
            <a:pPr marL="357188" lvl="0" indent="-357188">
              <a:spcBef>
                <a:spcPts val="0"/>
              </a:spcBef>
            </a:pPr>
            <a:r>
              <a:rPr lang="en-GB" sz="2000" dirty="0"/>
              <a:t>How should the planned research best interact with the occupational epidemiology community?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11</a:t>
            </a:fld>
            <a:endParaRPr lang="en-US" sz="100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79725" y="4822032"/>
            <a:ext cx="5588000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74721" y="1"/>
            <a:ext cx="2436222" cy="1683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00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168192"/>
            <a:ext cx="8708571" cy="561975"/>
          </a:xfrm>
        </p:spPr>
        <p:txBody>
          <a:bodyPr/>
          <a:lstStyle/>
          <a:p>
            <a:pPr marL="0" indent="0"/>
            <a:r>
              <a:rPr lang="en-GB" sz="2400" dirty="0" smtClean="0">
                <a:solidFill>
                  <a:srgbClr val="FF0000"/>
                </a:solidFill>
              </a:rPr>
              <a:t>New project: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Improving </a:t>
            </a:r>
            <a:r>
              <a:rPr lang="en-GB" sz="2000" dirty="0"/>
              <a:t>exposure assessment methodologies for epidemiological studies on </a:t>
            </a:r>
            <a:r>
              <a:rPr lang="en-GB" sz="2000" dirty="0" smtClean="0"/>
              <a:t>pesticides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30167"/>
            <a:ext cx="8534400" cy="3738563"/>
          </a:xfrm>
        </p:spPr>
        <p:txBody>
          <a:bodyPr/>
          <a:lstStyle/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Start date:     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GB" sz="2000" baseline="30000" dirty="0" smtClean="0">
                <a:solidFill>
                  <a:schemeClr val="accent2">
                    <a:lumMod val="75000"/>
                  </a:schemeClr>
                </a:solidFill>
              </a:rPr>
              <a:t>st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 Sept.2017 (3 year project)</a:t>
            </a:r>
          </a:p>
          <a:p>
            <a:pPr marL="0" indent="0">
              <a:buNone/>
            </a:pPr>
            <a:endParaRPr lang="en-GB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Funded by: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Project team: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IOM, HSL, IRAS and </a:t>
            </a:r>
            <a:r>
              <a:rPr lang="en-GB" sz="2000" dirty="0" err="1" smtClean="0">
                <a:solidFill>
                  <a:schemeClr val="accent2">
                    <a:lumMod val="75000"/>
                  </a:schemeClr>
                </a:solidFill>
              </a:rPr>
              <a:t>UoM</a:t>
            </a:r>
            <a:endParaRPr lang="en-GB" sz="2000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GB" sz="2000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79725" y="4822032"/>
            <a:ext cx="5588000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2</a:t>
            </a:fld>
            <a:endParaRPr lang="en-US" sz="1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07344" y="2282866"/>
            <a:ext cx="1322102" cy="64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778" descr="50m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43306" y="3943571"/>
            <a:ext cx="1027803" cy="84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36323" y="4154097"/>
            <a:ext cx="1908240" cy="44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Related ima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4417" y="4069736"/>
            <a:ext cx="1501531" cy="58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3381" y="3943571"/>
            <a:ext cx="1078339" cy="923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38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rgbClr val="CC00CC"/>
                </a:solidFill>
              </a:rPr>
              <a:t>Project aims</a:t>
            </a:r>
            <a:endParaRPr lang="en-GB" sz="2800" dirty="0">
              <a:solidFill>
                <a:srgbClr val="CC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847725"/>
            <a:ext cx="8013667" cy="3738563"/>
          </a:xfrm>
        </p:spPr>
        <p:txBody>
          <a:bodyPr/>
          <a:lstStyle/>
          <a:p>
            <a:endParaRPr lang="en-GB" sz="1800" dirty="0" smtClean="0"/>
          </a:p>
          <a:p>
            <a:pPr marL="450850" indent="-358775"/>
            <a:r>
              <a:rPr lang="en-GB" sz="2000" dirty="0" smtClean="0"/>
              <a:t>Better </a:t>
            </a:r>
            <a:r>
              <a:rPr lang="en-GB" sz="2000" dirty="0"/>
              <a:t>understand </a:t>
            </a:r>
            <a:r>
              <a:rPr lang="en-GB" sz="2000" dirty="0" smtClean="0"/>
              <a:t>performance </a:t>
            </a:r>
            <a:r>
              <a:rPr lang="en-GB" sz="2000" dirty="0"/>
              <a:t>of </a:t>
            </a:r>
            <a:r>
              <a:rPr lang="en-GB" sz="2000" dirty="0" smtClean="0"/>
              <a:t>exposure assessment (EA) methods used in previous epi. studies</a:t>
            </a:r>
          </a:p>
          <a:p>
            <a:pPr marL="450850" indent="-358775">
              <a:buNone/>
            </a:pPr>
            <a:endParaRPr lang="en-GB" sz="2000" dirty="0" smtClean="0"/>
          </a:p>
          <a:p>
            <a:pPr marL="450850" indent="-358775"/>
            <a:r>
              <a:rPr lang="en-GB" sz="2000" dirty="0"/>
              <a:t>A</a:t>
            </a:r>
            <a:r>
              <a:rPr lang="en-GB" sz="2000" dirty="0" smtClean="0"/>
              <a:t>ssess reliability </a:t>
            </a:r>
            <a:r>
              <a:rPr lang="en-GB" sz="2000" dirty="0"/>
              <a:t>and external validity of surrogate measures used </a:t>
            </a:r>
            <a:r>
              <a:rPr lang="en-GB" sz="2000" dirty="0" smtClean="0"/>
              <a:t>to </a:t>
            </a:r>
            <a:r>
              <a:rPr lang="en-GB" sz="2000" dirty="0"/>
              <a:t>assign exposure within individuals </a:t>
            </a:r>
            <a:r>
              <a:rPr lang="en-GB" sz="2000" dirty="0" smtClean="0"/>
              <a:t>/ </a:t>
            </a:r>
            <a:r>
              <a:rPr lang="en-GB" sz="2000" dirty="0"/>
              <a:t>groups </a:t>
            </a:r>
            <a:r>
              <a:rPr lang="en-GB" sz="2000" dirty="0" smtClean="0"/>
              <a:t>and evaluate size / effects </a:t>
            </a:r>
            <a:r>
              <a:rPr lang="en-GB" sz="2000" dirty="0"/>
              <a:t>of recall bias on </a:t>
            </a:r>
            <a:r>
              <a:rPr lang="en-GB" sz="2000" dirty="0" smtClean="0"/>
              <a:t>misclassification </a:t>
            </a:r>
          </a:p>
          <a:p>
            <a:pPr marL="450850" indent="-358775"/>
            <a:endParaRPr lang="en-GB" sz="2000" dirty="0" smtClean="0"/>
          </a:p>
          <a:p>
            <a:pPr marL="450850" indent="-358775"/>
            <a:r>
              <a:rPr lang="en-GB" sz="2000" dirty="0"/>
              <a:t>Recommend improvements in practice for future </a:t>
            </a:r>
            <a:r>
              <a:rPr lang="en-GB" sz="2000" dirty="0" smtClean="0"/>
              <a:t>studies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3846" y="4822032"/>
            <a:ext cx="3823878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3</a:t>
            </a:fld>
            <a:endParaRPr lang="en-US" sz="1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37269" y="71253"/>
            <a:ext cx="1527562" cy="97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380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800"/>
            <a:ext cx="8534400" cy="561975"/>
          </a:xfrm>
        </p:spPr>
        <p:txBody>
          <a:bodyPr/>
          <a:lstStyle/>
          <a:p>
            <a:r>
              <a:rPr lang="en-GB" sz="2800" dirty="0" smtClean="0">
                <a:solidFill>
                  <a:srgbClr val="CC00CC"/>
                </a:solidFill>
              </a:rPr>
              <a:t>How will we do this?</a:t>
            </a:r>
            <a:endParaRPr lang="en-GB" sz="2800" dirty="0">
              <a:solidFill>
                <a:srgbClr val="CC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45876"/>
            <a:ext cx="8162925" cy="348615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We will: </a:t>
            </a:r>
          </a:p>
          <a:p>
            <a:pPr marL="357188" indent="-357188"/>
            <a:r>
              <a:rPr lang="en-GB" sz="1800" dirty="0"/>
              <a:t>U</a:t>
            </a:r>
            <a:r>
              <a:rPr lang="en-GB" sz="1800" dirty="0" smtClean="0"/>
              <a:t>se previously </a:t>
            </a:r>
            <a:r>
              <a:rPr lang="en-GB" sz="1800" dirty="0"/>
              <a:t>collected exposure data from </a:t>
            </a:r>
            <a:r>
              <a:rPr lang="en-GB" sz="1800" dirty="0" smtClean="0"/>
              <a:t>existing epi studies </a:t>
            </a:r>
            <a:r>
              <a:rPr lang="en-GB" sz="1800" dirty="0"/>
              <a:t>and historical records </a:t>
            </a:r>
            <a:endParaRPr lang="en-GB" sz="1800" dirty="0" smtClean="0"/>
          </a:p>
          <a:p>
            <a:pPr marL="357188" indent="-357188"/>
            <a:r>
              <a:rPr lang="en-GB" sz="1800" dirty="0" smtClean="0"/>
              <a:t>Assess current exposure (using biomonitoring) in various populations to </a:t>
            </a:r>
            <a:r>
              <a:rPr lang="en-GB" sz="1800" dirty="0"/>
              <a:t>examine performance of </a:t>
            </a:r>
            <a:r>
              <a:rPr lang="en-GB" sz="1800" dirty="0" smtClean="0"/>
              <a:t>EA approaches </a:t>
            </a:r>
          </a:p>
          <a:p>
            <a:pPr marL="357188" indent="-357188"/>
            <a:r>
              <a:rPr lang="en-GB" sz="1800" dirty="0" smtClean="0"/>
              <a:t>Compare and contrast performance </a:t>
            </a:r>
            <a:r>
              <a:rPr lang="en-GB" sz="1800" dirty="0"/>
              <a:t>of </a:t>
            </a:r>
            <a:r>
              <a:rPr lang="en-GB" sz="1800" dirty="0" smtClean="0"/>
              <a:t>EA methods within </a:t>
            </a:r>
            <a:r>
              <a:rPr lang="en-GB" sz="1800" dirty="0"/>
              <a:t>existing </a:t>
            </a:r>
            <a:r>
              <a:rPr lang="en-GB" sz="1800" dirty="0" smtClean="0"/>
              <a:t>epi studies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Main project outcomes:</a:t>
            </a:r>
          </a:p>
          <a:p>
            <a:pPr marL="358775" indent="-358775"/>
            <a:r>
              <a:rPr lang="en-GB" sz="1800" dirty="0"/>
              <a:t>V</a:t>
            </a:r>
            <a:r>
              <a:rPr lang="en-GB" sz="1800" dirty="0" smtClean="0"/>
              <a:t>alidation </a:t>
            </a:r>
            <a:r>
              <a:rPr lang="en-GB" sz="1800" dirty="0"/>
              <a:t>of </a:t>
            </a:r>
            <a:r>
              <a:rPr lang="en-GB" sz="1800" dirty="0" smtClean="0"/>
              <a:t>an accepted </a:t>
            </a:r>
            <a:r>
              <a:rPr lang="en-GB" sz="1800" dirty="0"/>
              <a:t>and </a:t>
            </a:r>
            <a:r>
              <a:rPr lang="en-GB" sz="1800" dirty="0" smtClean="0"/>
              <a:t>adaptable </a:t>
            </a:r>
            <a:r>
              <a:rPr lang="en-GB" sz="1800" dirty="0"/>
              <a:t>semi-quantitative individual-based </a:t>
            </a:r>
            <a:r>
              <a:rPr lang="en-GB" sz="1800" dirty="0" smtClean="0"/>
              <a:t>EA method </a:t>
            </a:r>
            <a:r>
              <a:rPr lang="en-GB" sz="1800" dirty="0"/>
              <a:t>against measured levels of urine </a:t>
            </a:r>
            <a:r>
              <a:rPr lang="en-GB" sz="1800" dirty="0" smtClean="0"/>
              <a:t>pesticide </a:t>
            </a:r>
            <a:r>
              <a:rPr lang="en-GB" sz="1800" dirty="0"/>
              <a:t>metabolites in a broad range of settings </a:t>
            </a:r>
            <a:endParaRPr lang="en-GB" sz="1800" dirty="0" smtClean="0"/>
          </a:p>
          <a:p>
            <a:pPr marL="358775" indent="-358775"/>
            <a:r>
              <a:rPr lang="en-GB" sz="1800" dirty="0"/>
              <a:t>C</a:t>
            </a:r>
            <a:r>
              <a:rPr lang="en-GB" sz="1800" dirty="0" smtClean="0"/>
              <a:t>omparison </a:t>
            </a:r>
            <a:r>
              <a:rPr lang="en-GB" sz="1800" dirty="0"/>
              <a:t>of </a:t>
            </a:r>
            <a:r>
              <a:rPr lang="en-GB" sz="1800" dirty="0" smtClean="0"/>
              <a:t>reliability </a:t>
            </a:r>
            <a:r>
              <a:rPr lang="en-GB" sz="1800" dirty="0"/>
              <a:t>and performance of several grouped- and individual-based </a:t>
            </a:r>
            <a:r>
              <a:rPr lang="en-GB" sz="1800" dirty="0" smtClean="0"/>
              <a:t>EA methods</a:t>
            </a: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4</a:t>
            </a:fld>
            <a:endParaRPr lang="en-US" sz="1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79725" y="4822032"/>
            <a:ext cx="5588000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298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00841"/>
            <a:ext cx="8534400" cy="561975"/>
          </a:xfrm>
        </p:spPr>
        <p:txBody>
          <a:bodyPr/>
          <a:lstStyle/>
          <a:p>
            <a:r>
              <a:rPr lang="en-GB" sz="2800" dirty="0" smtClean="0">
                <a:solidFill>
                  <a:srgbClr val="CC00CC"/>
                </a:solidFill>
              </a:rPr>
              <a:t>Existing studies that will be used..</a:t>
            </a:r>
            <a:endParaRPr lang="en-GB" sz="2800" dirty="0">
              <a:solidFill>
                <a:srgbClr val="CC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1556"/>
            <a:ext cx="7193280" cy="3486150"/>
          </a:xfrm>
        </p:spPr>
        <p:txBody>
          <a:bodyPr/>
          <a:lstStyle/>
          <a:p>
            <a:pPr marL="357188" indent="-357188">
              <a:spcBef>
                <a:spcPts val="0"/>
              </a:spcBef>
            </a:pPr>
            <a:r>
              <a:rPr lang="en-GB" sz="2000" dirty="0"/>
              <a:t>Prospective Investigation of Pesticide Applicators' Health (PIPAH) </a:t>
            </a:r>
            <a:r>
              <a:rPr lang="en-GB" sz="2000" dirty="0" smtClean="0"/>
              <a:t>(HSL)</a:t>
            </a:r>
          </a:p>
          <a:p>
            <a:pPr marL="357188" indent="-357188">
              <a:spcBef>
                <a:spcPts val="0"/>
              </a:spcBef>
            </a:pPr>
            <a:endParaRPr lang="en-GB" sz="2000" dirty="0" smtClean="0"/>
          </a:p>
          <a:p>
            <a:pPr marL="357188" indent="-357188">
              <a:spcBef>
                <a:spcPts val="0"/>
              </a:spcBef>
            </a:pPr>
            <a:r>
              <a:rPr lang="en-GB" sz="2000" dirty="0" smtClean="0"/>
              <a:t>Study of Health in Agricultural Work (SHAW) (</a:t>
            </a:r>
            <a:r>
              <a:rPr lang="en-GB" sz="2000" dirty="0" err="1" smtClean="0"/>
              <a:t>UoM</a:t>
            </a:r>
            <a:r>
              <a:rPr lang="en-GB" sz="2000" dirty="0" smtClean="0"/>
              <a:t>)</a:t>
            </a:r>
          </a:p>
          <a:p>
            <a:pPr marL="357188" indent="-357188">
              <a:spcBef>
                <a:spcPts val="0"/>
              </a:spcBef>
            </a:pPr>
            <a:endParaRPr lang="en-GB" sz="2000" dirty="0" smtClean="0"/>
          </a:p>
          <a:p>
            <a:pPr marL="357188" indent="-357188">
              <a:spcBef>
                <a:spcPts val="0"/>
              </a:spcBef>
            </a:pPr>
            <a:r>
              <a:rPr lang="en-GB" sz="2000" dirty="0"/>
              <a:t>Ethiopian farm workers study </a:t>
            </a:r>
            <a:r>
              <a:rPr lang="en-GB" sz="2000" dirty="0" smtClean="0"/>
              <a:t>(IRAS) </a:t>
            </a:r>
          </a:p>
          <a:p>
            <a:pPr marL="357188" indent="-357188">
              <a:spcBef>
                <a:spcPts val="0"/>
              </a:spcBef>
            </a:pPr>
            <a:endParaRPr lang="en-GB" sz="2000" dirty="0" smtClean="0"/>
          </a:p>
          <a:p>
            <a:pPr marL="357188" indent="-357188">
              <a:spcBef>
                <a:spcPts val="0"/>
              </a:spcBef>
            </a:pPr>
            <a:r>
              <a:rPr lang="en-GB" sz="2000" dirty="0"/>
              <a:t>Thai Farmers’ families study </a:t>
            </a:r>
            <a:r>
              <a:rPr lang="en-GB" sz="2000" dirty="0" smtClean="0"/>
              <a:t>(</a:t>
            </a:r>
            <a:r>
              <a:rPr lang="en-GB" sz="2000" dirty="0" err="1" smtClean="0"/>
              <a:t>UoM</a:t>
            </a:r>
            <a:r>
              <a:rPr lang="en-GB" sz="2000" dirty="0" smtClean="0"/>
              <a:t>)</a:t>
            </a:r>
          </a:p>
          <a:p>
            <a:pPr marL="357188" indent="-357188">
              <a:spcBef>
                <a:spcPts val="0"/>
              </a:spcBef>
            </a:pPr>
            <a:endParaRPr lang="en-GB" sz="2000" dirty="0" smtClean="0"/>
          </a:p>
          <a:p>
            <a:pPr marL="357188" indent="-357188">
              <a:spcBef>
                <a:spcPts val="0"/>
              </a:spcBef>
            </a:pPr>
            <a:r>
              <a:rPr lang="en-GB" sz="2000" dirty="0" smtClean="0"/>
              <a:t>Malaysian farm workers (</a:t>
            </a:r>
            <a:r>
              <a:rPr lang="en-GB" sz="2000" dirty="0" err="1" smtClean="0"/>
              <a:t>UoM</a:t>
            </a:r>
            <a:r>
              <a:rPr lang="en-GB" sz="2000" dirty="0" smtClean="0"/>
              <a:t>) </a:t>
            </a: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5</a:t>
            </a:fld>
            <a:endParaRPr lang="en-US" sz="1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79725" y="4822032"/>
            <a:ext cx="5588000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5047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rgbClr val="FF0000"/>
                </a:solidFill>
              </a:rPr>
              <a:t>WP1: </a:t>
            </a:r>
            <a:r>
              <a:rPr lang="en-GB" sz="2400" dirty="0"/>
              <a:t>Review </a:t>
            </a:r>
            <a:r>
              <a:rPr lang="en-GB" sz="2400" dirty="0" smtClean="0"/>
              <a:t>exposure </a:t>
            </a:r>
            <a:r>
              <a:rPr lang="en-GB" sz="2400" dirty="0"/>
              <a:t>assessment </a:t>
            </a:r>
            <a:r>
              <a:rPr lang="en-GB" sz="2400" dirty="0" smtClean="0"/>
              <a:t>methods used </a:t>
            </a:r>
            <a:r>
              <a:rPr lang="en-GB" sz="2400" dirty="0"/>
              <a:t>in occupational </a:t>
            </a:r>
            <a:r>
              <a:rPr lang="en-GB" sz="2400" dirty="0" smtClean="0"/>
              <a:t>epidemiology </a:t>
            </a:r>
            <a:r>
              <a:rPr lang="en-GB" sz="2400" dirty="0" smtClean="0">
                <a:solidFill>
                  <a:srgbClr val="FF0000"/>
                </a:solidFill>
              </a:rPr>
              <a:t>(IRAS)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14450"/>
            <a:ext cx="6755674" cy="348615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7030A0"/>
                </a:solidFill>
              </a:rPr>
              <a:t>Objectives: </a:t>
            </a:r>
            <a:r>
              <a:rPr lang="en-GB" sz="2000" dirty="0" smtClean="0">
                <a:solidFill>
                  <a:srgbClr val="7030A0"/>
                </a:solidFill>
              </a:rPr>
              <a:t>Establish overview </a:t>
            </a:r>
            <a:r>
              <a:rPr lang="en-GB" sz="2000" dirty="0">
                <a:solidFill>
                  <a:srgbClr val="7030A0"/>
                </a:solidFill>
              </a:rPr>
              <a:t>of </a:t>
            </a:r>
            <a:r>
              <a:rPr lang="en-GB" sz="2000" dirty="0" smtClean="0">
                <a:solidFill>
                  <a:srgbClr val="7030A0"/>
                </a:solidFill>
              </a:rPr>
              <a:t>pesticide EA methods </a:t>
            </a:r>
            <a:r>
              <a:rPr lang="en-GB" sz="2000" dirty="0">
                <a:solidFill>
                  <a:srgbClr val="7030A0"/>
                </a:solidFill>
              </a:rPr>
              <a:t>used </a:t>
            </a:r>
            <a:r>
              <a:rPr lang="en-GB" sz="2000" dirty="0" smtClean="0">
                <a:solidFill>
                  <a:srgbClr val="7030A0"/>
                </a:solidFill>
              </a:rPr>
              <a:t>in epi community-based </a:t>
            </a:r>
            <a:r>
              <a:rPr lang="en-GB" sz="2000" dirty="0">
                <a:solidFill>
                  <a:srgbClr val="7030A0"/>
                </a:solidFill>
              </a:rPr>
              <a:t>studies and studies within </a:t>
            </a:r>
            <a:r>
              <a:rPr lang="en-GB" sz="2000" dirty="0" smtClean="0">
                <a:solidFill>
                  <a:srgbClr val="7030A0"/>
                </a:solidFill>
              </a:rPr>
              <a:t>agriculture </a:t>
            </a:r>
          </a:p>
          <a:p>
            <a:endParaRPr lang="en-GB" sz="2000" dirty="0" smtClean="0"/>
          </a:p>
          <a:p>
            <a:pPr marL="357188" indent="-357188"/>
            <a:r>
              <a:rPr lang="en-GB" sz="2000" dirty="0" smtClean="0"/>
              <a:t>Systematic literature reviews</a:t>
            </a:r>
            <a:endParaRPr lang="en-GB" sz="2000" dirty="0"/>
          </a:p>
          <a:p>
            <a:pPr marL="357188" indent="-357188"/>
            <a:r>
              <a:rPr lang="en-GB" sz="2000" dirty="0" smtClean="0"/>
              <a:t>Inventories of: </a:t>
            </a:r>
          </a:p>
          <a:p>
            <a:pPr marL="719138" lvl="1" indent="-287338"/>
            <a:r>
              <a:rPr lang="en-GB" sz="2000" dirty="0" smtClean="0"/>
              <a:t>exposure assessment / assignment methods</a:t>
            </a:r>
          </a:p>
          <a:p>
            <a:pPr marL="719138" lvl="1" indent="-287338"/>
            <a:r>
              <a:rPr lang="en-GB" sz="2000" dirty="0" smtClean="0"/>
              <a:t>determinants of pesticide exposure</a:t>
            </a: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6</a:t>
            </a:fld>
            <a:endParaRPr lang="en-US" sz="1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79725" y="4822032"/>
            <a:ext cx="5588000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0474" y="1857376"/>
            <a:ext cx="1909107" cy="121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1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rgbClr val="FF0000"/>
                </a:solidFill>
              </a:rPr>
              <a:t>WP2: </a:t>
            </a:r>
            <a:r>
              <a:rPr lang="en-GB" sz="2400" dirty="0"/>
              <a:t>Recall of past </a:t>
            </a:r>
            <a:r>
              <a:rPr lang="en-GB" sz="2400" dirty="0" smtClean="0"/>
              <a:t>pesticide </a:t>
            </a:r>
            <a:br>
              <a:rPr lang="en-GB" sz="2400" dirty="0" smtClean="0"/>
            </a:br>
            <a:r>
              <a:rPr lang="en-GB" sz="2400" dirty="0" smtClean="0"/>
              <a:t>exposure </a:t>
            </a:r>
            <a:r>
              <a:rPr lang="en-GB" sz="2400" dirty="0"/>
              <a:t>and determinants </a:t>
            </a:r>
            <a:r>
              <a:rPr lang="en-GB" sz="2400" dirty="0" smtClean="0">
                <a:solidFill>
                  <a:srgbClr val="FF0000"/>
                </a:solidFill>
              </a:rPr>
              <a:t>(HSL)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68" y="1219447"/>
            <a:ext cx="7775566" cy="348615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7030A0"/>
                </a:solidFill>
              </a:rPr>
              <a:t>Objectives:</a:t>
            </a:r>
            <a:r>
              <a:rPr lang="en-GB" sz="2000" dirty="0" smtClean="0">
                <a:solidFill>
                  <a:srgbClr val="7030A0"/>
                </a:solidFill>
              </a:rPr>
              <a:t> </a:t>
            </a:r>
            <a:r>
              <a:rPr lang="en-GB" sz="2000" dirty="0">
                <a:solidFill>
                  <a:srgbClr val="7030A0"/>
                </a:solidFill>
              </a:rPr>
              <a:t>E</a:t>
            </a:r>
            <a:r>
              <a:rPr lang="en-GB" sz="2000" dirty="0" smtClean="0">
                <a:solidFill>
                  <a:srgbClr val="7030A0"/>
                </a:solidFill>
              </a:rPr>
              <a:t>valuate </a:t>
            </a:r>
            <a:r>
              <a:rPr lang="en-GB" sz="2000" dirty="0">
                <a:solidFill>
                  <a:srgbClr val="7030A0"/>
                </a:solidFill>
              </a:rPr>
              <a:t>recall of </a:t>
            </a:r>
            <a:r>
              <a:rPr lang="en-GB" sz="2000" dirty="0" smtClean="0">
                <a:solidFill>
                  <a:srgbClr val="7030A0"/>
                </a:solidFill>
              </a:rPr>
              <a:t>exposure to pesticides and info. on </a:t>
            </a:r>
            <a:r>
              <a:rPr lang="en-GB" sz="2000" dirty="0">
                <a:solidFill>
                  <a:srgbClr val="7030A0"/>
                </a:solidFill>
              </a:rPr>
              <a:t>exposure determinants to determine </a:t>
            </a:r>
            <a:r>
              <a:rPr lang="en-GB" sz="2000" dirty="0" smtClean="0">
                <a:solidFill>
                  <a:srgbClr val="7030A0"/>
                </a:solidFill>
              </a:rPr>
              <a:t>size </a:t>
            </a:r>
            <a:r>
              <a:rPr lang="en-GB" sz="2000" dirty="0">
                <a:solidFill>
                  <a:srgbClr val="7030A0"/>
                </a:solidFill>
              </a:rPr>
              <a:t>of </a:t>
            </a:r>
            <a:r>
              <a:rPr lang="en-GB" sz="2000" dirty="0" smtClean="0">
                <a:solidFill>
                  <a:srgbClr val="7030A0"/>
                </a:solidFill>
              </a:rPr>
              <a:t>any recall </a:t>
            </a:r>
            <a:r>
              <a:rPr lang="en-GB" sz="2000" dirty="0">
                <a:solidFill>
                  <a:srgbClr val="7030A0"/>
                </a:solidFill>
              </a:rPr>
              <a:t>bias </a:t>
            </a:r>
            <a:r>
              <a:rPr lang="en-GB" sz="2000" dirty="0" smtClean="0">
                <a:solidFill>
                  <a:srgbClr val="7030A0"/>
                </a:solidFill>
              </a:rPr>
              <a:t>&amp; </a:t>
            </a:r>
            <a:r>
              <a:rPr lang="en-GB" sz="2000" dirty="0">
                <a:solidFill>
                  <a:srgbClr val="7030A0"/>
                </a:solidFill>
              </a:rPr>
              <a:t>misclassification </a:t>
            </a:r>
            <a:r>
              <a:rPr lang="en-GB" sz="2000" dirty="0" smtClean="0">
                <a:solidFill>
                  <a:srgbClr val="7030A0"/>
                </a:solidFill>
              </a:rPr>
              <a:t>effect  </a:t>
            </a:r>
          </a:p>
          <a:p>
            <a:pPr marL="0" indent="0">
              <a:buNone/>
            </a:pPr>
            <a:endParaRPr lang="en-GB" sz="1800" dirty="0">
              <a:solidFill>
                <a:srgbClr val="7030A0"/>
              </a:solidFill>
            </a:endParaRPr>
          </a:p>
          <a:p>
            <a:pPr marL="357188" indent="-357188"/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Compare agreement between the original data and those from reliability questionnaires / interviews</a:t>
            </a:r>
          </a:p>
          <a:p>
            <a:pPr marL="357188" indent="-357188">
              <a:buNone/>
            </a:pPr>
            <a:endParaRPr lang="en-GB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57188" indent="-357188"/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Review available measurement data, evaluate reliability of self reports against measurement data in WP3 and WP4 </a:t>
            </a: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7</a:t>
            </a:fld>
            <a:endParaRPr lang="en-US" sz="10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79725" y="4822032"/>
            <a:ext cx="5588000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3130" y="43136"/>
            <a:ext cx="1916529" cy="99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77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9626"/>
            <a:ext cx="8534400" cy="561975"/>
          </a:xfrm>
        </p:spPr>
        <p:txBody>
          <a:bodyPr/>
          <a:lstStyle/>
          <a:p>
            <a:r>
              <a:rPr lang="en-GB" sz="2000" dirty="0" smtClean="0">
                <a:solidFill>
                  <a:srgbClr val="FF0000"/>
                </a:solidFill>
              </a:rPr>
              <a:t>WP3: </a:t>
            </a:r>
            <a:r>
              <a:rPr lang="en-GB" sz="2000" dirty="0"/>
              <a:t>Assess </a:t>
            </a:r>
            <a:r>
              <a:rPr lang="en-GB" sz="2000" dirty="0" smtClean="0"/>
              <a:t>reliability &amp; </a:t>
            </a:r>
            <a:r>
              <a:rPr lang="en-GB" sz="2000" dirty="0"/>
              <a:t>validity of individual-based exposure assessment methods </a:t>
            </a:r>
            <a:r>
              <a:rPr lang="en-GB" sz="2000" dirty="0" smtClean="0">
                <a:solidFill>
                  <a:srgbClr val="FF0000"/>
                </a:solidFill>
              </a:rPr>
              <a:t>(IOM)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40133"/>
            <a:ext cx="7532914" cy="348615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7030A0"/>
                </a:solidFill>
              </a:rPr>
              <a:t>Objectives:</a:t>
            </a:r>
            <a:r>
              <a:rPr lang="en-GB" sz="2000" dirty="0">
                <a:solidFill>
                  <a:srgbClr val="7030A0"/>
                </a:solidFill>
              </a:rPr>
              <a:t> E</a:t>
            </a:r>
            <a:r>
              <a:rPr lang="en-GB" sz="2000" dirty="0" smtClean="0">
                <a:solidFill>
                  <a:srgbClr val="7030A0"/>
                </a:solidFill>
              </a:rPr>
              <a:t>xamine reliability &amp; </a:t>
            </a:r>
            <a:r>
              <a:rPr lang="en-GB" sz="2000" dirty="0">
                <a:solidFill>
                  <a:srgbClr val="7030A0"/>
                </a:solidFill>
              </a:rPr>
              <a:t>validity of currently available individual-based </a:t>
            </a:r>
            <a:r>
              <a:rPr lang="en-GB" sz="2000" dirty="0" smtClean="0">
                <a:solidFill>
                  <a:srgbClr val="7030A0"/>
                </a:solidFill>
              </a:rPr>
              <a:t>EA methods</a:t>
            </a:r>
            <a:endParaRPr lang="en-GB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sz="1400" dirty="0" smtClean="0"/>
          </a:p>
          <a:p>
            <a:pPr marL="357188" indent="-357188"/>
            <a:r>
              <a:rPr lang="en-GB" sz="2000" dirty="0" smtClean="0"/>
              <a:t>Collect biological samples from subset of workers from studies previously mentioned</a:t>
            </a:r>
          </a:p>
          <a:p>
            <a:pPr marL="0" indent="0">
              <a:buNone/>
            </a:pPr>
            <a:endParaRPr lang="en-GB" sz="1000" dirty="0" smtClean="0"/>
          </a:p>
          <a:p>
            <a:pPr marL="357188" indent="-357188"/>
            <a:r>
              <a:rPr lang="en-GB" sz="2000" dirty="0" smtClean="0"/>
              <a:t>Urinary </a:t>
            </a:r>
            <a:r>
              <a:rPr lang="en-GB" sz="2000" dirty="0"/>
              <a:t>biomarkers </a:t>
            </a:r>
            <a:r>
              <a:rPr lang="en-GB" sz="2000" dirty="0" smtClean="0"/>
              <a:t>selection based </a:t>
            </a:r>
            <a:r>
              <a:rPr lang="en-GB" sz="2000" dirty="0"/>
              <a:t>on</a:t>
            </a:r>
            <a:r>
              <a:rPr lang="en-GB" sz="2000" dirty="0" smtClean="0"/>
              <a:t>:</a:t>
            </a:r>
            <a:endParaRPr lang="en-GB" sz="2000" dirty="0"/>
          </a:p>
          <a:p>
            <a:pPr marL="1077913" lvl="2" indent="-358775">
              <a:tabLst>
                <a:tab pos="1077913" algn="l"/>
              </a:tabLst>
            </a:pPr>
            <a:r>
              <a:rPr lang="en-GB" sz="1800" dirty="0"/>
              <a:t>Extent of use within the study populations</a:t>
            </a:r>
          </a:p>
          <a:p>
            <a:pPr marL="1077913" lvl="2" indent="-358775">
              <a:tabLst>
                <a:tab pos="1077913" algn="l"/>
              </a:tabLst>
            </a:pPr>
            <a:r>
              <a:rPr lang="en-GB" sz="1800" dirty="0"/>
              <a:t>Knowledge of </a:t>
            </a:r>
            <a:r>
              <a:rPr lang="en-GB" sz="1800" dirty="0" err="1"/>
              <a:t>toxicokinetics</a:t>
            </a:r>
            <a:r>
              <a:rPr lang="en-GB" sz="1800" dirty="0"/>
              <a:t> parameters </a:t>
            </a:r>
          </a:p>
          <a:p>
            <a:pPr marL="1077913" lvl="2" indent="-358775">
              <a:tabLst>
                <a:tab pos="1077913" algn="l"/>
              </a:tabLst>
            </a:pPr>
            <a:r>
              <a:rPr lang="en-GB" sz="1800" dirty="0"/>
              <a:t>Validity of biomonitoring methods</a:t>
            </a:r>
          </a:p>
          <a:p>
            <a:pPr marL="0" indent="0">
              <a:buNone/>
            </a:pPr>
            <a:endParaRPr lang="en-GB" sz="900" dirty="0" smtClean="0"/>
          </a:p>
          <a:p>
            <a:pPr marL="358775" indent="-358775"/>
            <a:r>
              <a:rPr lang="en-GB" sz="2000" dirty="0" smtClean="0"/>
              <a:t>Validate EA methods against biomonitoring data</a:t>
            </a: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8</a:t>
            </a:fld>
            <a:endParaRPr lang="en-US" sz="10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79725" y="4822032"/>
            <a:ext cx="5588000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4023" y="2322369"/>
            <a:ext cx="1307473" cy="1407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9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07373"/>
            <a:ext cx="8534400" cy="561975"/>
          </a:xfrm>
        </p:spPr>
        <p:txBody>
          <a:bodyPr/>
          <a:lstStyle/>
          <a:p>
            <a:r>
              <a:rPr lang="en-GB" sz="2000" dirty="0" smtClean="0">
                <a:solidFill>
                  <a:srgbClr val="FF0000"/>
                </a:solidFill>
              </a:rPr>
              <a:t>WP4: </a:t>
            </a:r>
            <a:r>
              <a:rPr lang="en-GB" sz="2000" dirty="0" smtClean="0"/>
              <a:t>Compare performance </a:t>
            </a:r>
            <a:r>
              <a:rPr lang="en-GB" sz="2000" dirty="0"/>
              <a:t>of </a:t>
            </a:r>
            <a:r>
              <a:rPr lang="en-GB" sz="2000" dirty="0" smtClean="0"/>
              <a:t>EA </a:t>
            </a:r>
            <a:r>
              <a:rPr lang="en-GB" sz="2000" dirty="0"/>
              <a:t>methods in existing epidemiological </a:t>
            </a:r>
            <a:r>
              <a:rPr lang="en-GB" sz="2000" dirty="0" smtClean="0"/>
              <a:t>studies </a:t>
            </a:r>
            <a:r>
              <a:rPr lang="en-GB" sz="2000" dirty="0" smtClean="0">
                <a:solidFill>
                  <a:srgbClr val="FF0000"/>
                </a:solidFill>
              </a:rPr>
              <a:t>(IRAS)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085850"/>
            <a:ext cx="8162926" cy="348615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>
                <a:solidFill>
                  <a:srgbClr val="7030A0"/>
                </a:solidFill>
              </a:rPr>
              <a:t>Objectives: </a:t>
            </a:r>
            <a:r>
              <a:rPr lang="en-GB" sz="1800" dirty="0" smtClean="0">
                <a:solidFill>
                  <a:srgbClr val="7030A0"/>
                </a:solidFill>
              </a:rPr>
              <a:t>Compare performance </a:t>
            </a:r>
            <a:r>
              <a:rPr lang="en-GB" sz="1800" dirty="0">
                <a:solidFill>
                  <a:srgbClr val="7030A0"/>
                </a:solidFill>
              </a:rPr>
              <a:t>of different exposure group- and individual based </a:t>
            </a:r>
            <a:r>
              <a:rPr lang="en-GB" sz="1800" dirty="0" smtClean="0">
                <a:solidFill>
                  <a:srgbClr val="7030A0"/>
                </a:solidFill>
              </a:rPr>
              <a:t>EA </a:t>
            </a:r>
            <a:r>
              <a:rPr lang="en-GB" sz="1800" dirty="0">
                <a:solidFill>
                  <a:srgbClr val="7030A0"/>
                </a:solidFill>
              </a:rPr>
              <a:t>indices </a:t>
            </a:r>
            <a:r>
              <a:rPr lang="en-GB" sz="1800" dirty="0" smtClean="0">
                <a:solidFill>
                  <a:srgbClr val="7030A0"/>
                </a:solidFill>
              </a:rPr>
              <a:t>to </a:t>
            </a:r>
            <a:r>
              <a:rPr lang="en-GB" sz="1800" dirty="0">
                <a:solidFill>
                  <a:srgbClr val="7030A0"/>
                </a:solidFill>
              </a:rPr>
              <a:t>inform future </a:t>
            </a:r>
            <a:r>
              <a:rPr lang="en-GB" sz="1800" dirty="0" smtClean="0">
                <a:solidFill>
                  <a:srgbClr val="7030A0"/>
                </a:solidFill>
              </a:rPr>
              <a:t>epi studies </a:t>
            </a:r>
            <a:r>
              <a:rPr lang="en-GB" sz="1800" dirty="0">
                <a:solidFill>
                  <a:srgbClr val="7030A0"/>
                </a:solidFill>
              </a:rPr>
              <a:t>about </a:t>
            </a:r>
            <a:r>
              <a:rPr lang="en-GB" sz="1800" dirty="0" smtClean="0">
                <a:solidFill>
                  <a:srgbClr val="7030A0"/>
                </a:solidFill>
              </a:rPr>
              <a:t>most </a:t>
            </a:r>
            <a:r>
              <a:rPr lang="en-GB" sz="1800" dirty="0">
                <a:solidFill>
                  <a:srgbClr val="7030A0"/>
                </a:solidFill>
              </a:rPr>
              <a:t>reliable </a:t>
            </a:r>
            <a:r>
              <a:rPr lang="en-GB" sz="1800" dirty="0" smtClean="0">
                <a:solidFill>
                  <a:srgbClr val="7030A0"/>
                </a:solidFill>
              </a:rPr>
              <a:t>to </a:t>
            </a:r>
            <a:r>
              <a:rPr lang="en-GB" sz="1800" dirty="0">
                <a:solidFill>
                  <a:srgbClr val="7030A0"/>
                </a:solidFill>
              </a:rPr>
              <a:t>be employed in analysis with health </a:t>
            </a:r>
            <a:r>
              <a:rPr lang="en-GB" sz="1800" dirty="0" smtClean="0">
                <a:solidFill>
                  <a:srgbClr val="7030A0"/>
                </a:solidFill>
              </a:rPr>
              <a:t>data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</a:endParaRPr>
          </a:p>
          <a:p>
            <a:pPr marL="358775" indent="-358775"/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Compare congruence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in assigned exposure using different general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population Job Exposure Matrices and Crop Exposure Matrices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using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same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job history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info</a:t>
            </a:r>
          </a:p>
          <a:p>
            <a:pPr marL="358775" indent="-358775"/>
            <a:endParaRPr lang="en-GB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58775" indent="-358775"/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Apply alternative group- and individual based exposure classifications in existing epi studies to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assess impact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on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exposure response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associations</a:t>
            </a: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A52AE-60A4-4159-81E8-617204BDB0BC}" type="slidenum">
              <a:rPr lang="en-US" sz="1000" smtClean="0"/>
              <a:pPr>
                <a:defRPr/>
              </a:pPr>
              <a:t>9</a:t>
            </a:fld>
            <a:endParaRPr lang="en-US" sz="10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79725" y="4822032"/>
            <a:ext cx="5588000" cy="164306"/>
          </a:xfrm>
        </p:spPr>
        <p:txBody>
          <a:bodyPr/>
          <a:lstStyle/>
          <a:p>
            <a:pPr algn="r">
              <a:defRPr/>
            </a:pPr>
            <a:r>
              <a:rPr lang="en-US" sz="1000" dirty="0" smtClean="0"/>
              <a:t>EPICOH 2017, 28-31 August, Edinburgh, UK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212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OM Solutions - Orange">
  <a:themeElements>
    <a:clrScheme name="IOM Solutions - Oran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OM Solutions - Oran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IOM Solutions - Oran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Solutions - Oran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Solutions - Oran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Solutions - Oran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Solutions - Oran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Solutions - Oran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Solutions - Oran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Solutions - Oran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Solutions - Oran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Solutions - Oran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Solutions - Oran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Solutions - Oran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Solutions - Orange 13">
        <a:dk1>
          <a:srgbClr val="000000"/>
        </a:dk1>
        <a:lt1>
          <a:srgbClr val="FFFFFF"/>
        </a:lt1>
        <a:dk2>
          <a:srgbClr val="003479"/>
        </a:dk2>
        <a:lt2>
          <a:srgbClr val="FDF2E5"/>
        </a:lt2>
        <a:accent1>
          <a:srgbClr val="00A796"/>
        </a:accent1>
        <a:accent2>
          <a:srgbClr val="9F4195"/>
        </a:accent2>
        <a:accent3>
          <a:srgbClr val="FFFFFF"/>
        </a:accent3>
        <a:accent4>
          <a:srgbClr val="000000"/>
        </a:accent4>
        <a:accent5>
          <a:srgbClr val="AAD0C9"/>
        </a:accent5>
        <a:accent6>
          <a:srgbClr val="903A87"/>
        </a:accent6>
        <a:hlink>
          <a:srgbClr val="007CC4"/>
        </a:hlink>
        <a:folHlink>
          <a:srgbClr val="E98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IOM Solutions - Orange 13">
    <a:dk1>
      <a:srgbClr val="000000"/>
    </a:dk1>
    <a:lt1>
      <a:srgbClr val="FFFFFF"/>
    </a:lt1>
    <a:dk2>
      <a:srgbClr val="003479"/>
    </a:dk2>
    <a:lt2>
      <a:srgbClr val="FDF2E5"/>
    </a:lt2>
    <a:accent1>
      <a:srgbClr val="00A796"/>
    </a:accent1>
    <a:accent2>
      <a:srgbClr val="9F4195"/>
    </a:accent2>
    <a:accent3>
      <a:srgbClr val="FFFFFF"/>
    </a:accent3>
    <a:accent4>
      <a:srgbClr val="000000"/>
    </a:accent4>
    <a:accent5>
      <a:srgbClr val="AAD0C9"/>
    </a:accent5>
    <a:accent6>
      <a:srgbClr val="903A87"/>
    </a:accent6>
    <a:hlink>
      <a:srgbClr val="007CC4"/>
    </a:hlink>
    <a:folHlink>
      <a:srgbClr val="E98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New IOM v2.pot</Template>
  <TotalTime>3340</TotalTime>
  <Words>690</Words>
  <Application>Microsoft Office PowerPoint</Application>
  <PresentationFormat>On-screen Show (16:9)</PresentationFormat>
  <Paragraphs>108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IOM Solutions - Orange</vt:lpstr>
      <vt:lpstr>Improving occupational exposure assessment methodologies for epidemiological studies on pesticides</vt:lpstr>
      <vt:lpstr>New project: Improving exposure assessment methodologies for epidemiological studies on pesticides</vt:lpstr>
      <vt:lpstr>Project aims</vt:lpstr>
      <vt:lpstr>How will we do this?</vt:lpstr>
      <vt:lpstr>Existing studies that will be used..</vt:lpstr>
      <vt:lpstr>WP1: Review exposure assessment methods used in occupational epidemiology (IRAS)</vt:lpstr>
      <vt:lpstr>WP2: Recall of past pesticide  exposure and determinants (HSL)</vt:lpstr>
      <vt:lpstr>WP3: Assess reliability &amp; validity of individual-based exposure assessment methods (IOM)</vt:lpstr>
      <vt:lpstr>WP4: Compare performance of EA methods in existing epidemiological studies (IRAS)</vt:lpstr>
      <vt:lpstr>Governance &amp; publications</vt:lpstr>
      <vt:lpstr>PowerPoint Presentation</vt:lpstr>
    </vt:vector>
  </TitlesOfParts>
  <Company>IOM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IOM pesticide project</dc:title>
  <dc:creator>Karen Galea</dc:creator>
  <cp:lastModifiedBy>Karen Galea</cp:lastModifiedBy>
  <cp:revision>265</cp:revision>
  <cp:lastPrinted>2013-06-10T15:40:53Z</cp:lastPrinted>
  <dcterms:created xsi:type="dcterms:W3CDTF">2013-09-03T09:11:14Z</dcterms:created>
  <dcterms:modified xsi:type="dcterms:W3CDTF">2017-08-21T09:09:53Z</dcterms:modified>
</cp:coreProperties>
</file>